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5.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6.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7.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8.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9.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0.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1.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99" r:id="rId5"/>
    <p:sldMasterId id="2147485042" r:id="rId6"/>
    <p:sldMasterId id="2147485105" r:id="rId7"/>
    <p:sldMasterId id="2147485147" r:id="rId8"/>
    <p:sldMasterId id="2147485185" r:id="rId9"/>
    <p:sldMasterId id="2147485204" r:id="rId10"/>
    <p:sldMasterId id="2147485244" r:id="rId11"/>
    <p:sldMasterId id="2147485277" r:id="rId12"/>
    <p:sldMasterId id="2147485311" r:id="rId13"/>
    <p:sldMasterId id="2147485345" r:id="rId14"/>
    <p:sldMasterId id="2147485364" r:id="rId15"/>
  </p:sldMasterIdLst>
  <p:notesMasterIdLst>
    <p:notesMasterId r:id="rId49"/>
  </p:notesMasterIdLst>
  <p:handoutMasterIdLst>
    <p:handoutMasterId r:id="rId50"/>
  </p:handoutMasterIdLst>
  <p:sldIdLst>
    <p:sldId id="2076138128" r:id="rId16"/>
    <p:sldId id="2051" r:id="rId17"/>
    <p:sldId id="2076138172" r:id="rId18"/>
    <p:sldId id="2076137228" r:id="rId19"/>
    <p:sldId id="2076136631" r:id="rId20"/>
    <p:sldId id="2088" r:id="rId21"/>
    <p:sldId id="2076136633" r:id="rId22"/>
    <p:sldId id="2076138151" r:id="rId23"/>
    <p:sldId id="2099" r:id="rId24"/>
    <p:sldId id="2111" r:id="rId25"/>
    <p:sldId id="2076138152" r:id="rId26"/>
    <p:sldId id="2076136716" r:id="rId27"/>
    <p:sldId id="2076138164" r:id="rId28"/>
    <p:sldId id="2076136651" r:id="rId29"/>
    <p:sldId id="2076138148" r:id="rId30"/>
    <p:sldId id="2076138149" r:id="rId31"/>
    <p:sldId id="2076138162" r:id="rId32"/>
    <p:sldId id="2076138154" r:id="rId33"/>
    <p:sldId id="2076138163" r:id="rId34"/>
    <p:sldId id="2076138160" r:id="rId35"/>
    <p:sldId id="2076137111" r:id="rId36"/>
    <p:sldId id="2076138173" r:id="rId37"/>
    <p:sldId id="2076137229" r:id="rId38"/>
    <p:sldId id="2076137231" r:id="rId39"/>
    <p:sldId id="2076137232" r:id="rId40"/>
    <p:sldId id="2076138170" r:id="rId41"/>
    <p:sldId id="2076138169" r:id="rId42"/>
    <p:sldId id="2076138176" r:id="rId43"/>
    <p:sldId id="2076137593" r:id="rId44"/>
    <p:sldId id="2076138158" r:id="rId45"/>
    <p:sldId id="2076138171" r:id="rId46"/>
    <p:sldId id="2076138155" r:id="rId47"/>
    <p:sldId id="2104"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0936E07A-7EBE-45C4-A8D4-8A395BD223C9}">
          <p14:sldIdLst>
            <p14:sldId id="2076138128"/>
            <p14:sldId id="2051"/>
            <p14:sldId id="2076138172"/>
            <p14:sldId id="2076137228"/>
            <p14:sldId id="2076136631"/>
            <p14:sldId id="2088"/>
            <p14:sldId id="2076136633"/>
          </p14:sldIdLst>
        </p14:section>
        <p14:section name="Azure landing zone" id="{A50E3823-69F8-4E02-AEA4-662C90D67CBF}">
          <p14:sldIdLst>
            <p14:sldId id="2076138151"/>
            <p14:sldId id="2099"/>
            <p14:sldId id="2111"/>
            <p14:sldId id="2076138152"/>
            <p14:sldId id="2076136716"/>
            <p14:sldId id="2076138164"/>
            <p14:sldId id="2076136651"/>
          </p14:sldIdLst>
        </p14:section>
        <p14:section name="Right foundation" id="{7ADD9447-52C1-4B96-B573-A62C3B81754B}">
          <p14:sldIdLst>
            <p14:sldId id="2076138148"/>
            <p14:sldId id="2076138149"/>
            <p14:sldId id="2076138162"/>
            <p14:sldId id="2076138154"/>
            <p14:sldId id="2076138163"/>
          </p14:sldIdLst>
        </p14:section>
        <p14:section name="Landing zones" id="{091A34D5-A4CE-4683-8954-48E72E42F0E6}">
          <p14:sldIdLst>
            <p14:sldId id="2076138160"/>
            <p14:sldId id="2076137111"/>
            <p14:sldId id="2076138173"/>
            <p14:sldId id="2076137229"/>
            <p14:sldId id="2076137231"/>
            <p14:sldId id="2076137232"/>
            <p14:sldId id="2076138170"/>
            <p14:sldId id="2076138169"/>
            <p14:sldId id="2076138176"/>
            <p14:sldId id="2076137593"/>
            <p14:sldId id="2076138158"/>
            <p14:sldId id="2076138171"/>
          </p14:sldIdLst>
        </p14:section>
        <p14:section name="Resources" id="{41A017A8-02F0-45D8-8303-CB3EA5C501BA}">
          <p14:sldIdLst>
            <p14:sldId id="2076138155"/>
            <p14:sldId id="21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43A5E"/>
    <a:srgbClr val="000000"/>
    <a:srgbClr val="F2F2F2"/>
    <a:srgbClr val="F6D2C4"/>
    <a:srgbClr val="EDC9BB"/>
    <a:srgbClr val="D83B01"/>
    <a:srgbClr val="50E6FF"/>
    <a:srgbClr val="74747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69" autoAdjust="0"/>
  </p:normalViewPr>
  <p:slideViewPr>
    <p:cSldViewPr snapToGrid="0">
      <p:cViewPr varScale="1">
        <p:scale>
          <a:sx n="98" d="100"/>
          <a:sy n="98" d="100"/>
        </p:scale>
        <p:origin x="171" y="3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DF4DC15-24A3-4C8E-8AE4-673D3365680B}"/>
    <pc:docChg chg="custSel modSld">
      <pc:chgData name="Jonathan Vella" userId="ff59d9e4-9df8-4ae6-90e3-b837e2f6651b" providerId="ADAL" clId="{5DF4DC15-24A3-4C8E-8AE4-673D3365680B}" dt="2022-04-05T12:57:09.054" v="3" actId="1076"/>
      <pc:docMkLst>
        <pc:docMk/>
      </pc:docMkLst>
      <pc:sldChg chg="modSp mod">
        <pc:chgData name="Jonathan Vella" userId="ff59d9e4-9df8-4ae6-90e3-b837e2f6651b" providerId="ADAL" clId="{5DF4DC15-24A3-4C8E-8AE4-673D3365680B}" dt="2022-04-05T12:49:00.133" v="2" actId="113"/>
        <pc:sldMkLst>
          <pc:docMk/>
          <pc:sldMk cId="1083857857" sldId="2076136633"/>
        </pc:sldMkLst>
        <pc:spChg chg="mod">
          <ac:chgData name="Jonathan Vella" userId="ff59d9e4-9df8-4ae6-90e3-b837e2f6651b" providerId="ADAL" clId="{5DF4DC15-24A3-4C8E-8AE4-673D3365680B}" dt="2022-04-05T12:49:00.133" v="2" actId="113"/>
          <ac:spMkLst>
            <pc:docMk/>
            <pc:sldMk cId="1083857857" sldId="2076136633"/>
            <ac:spMk id="9" creationId="{EAC3FAC2-6506-4B62-AF7C-D3AEA873C607}"/>
          </ac:spMkLst>
        </pc:spChg>
      </pc:sldChg>
      <pc:sldChg chg="addSp delSp modSp mod">
        <pc:chgData name="Jonathan Vella" userId="ff59d9e4-9df8-4ae6-90e3-b837e2f6651b" providerId="ADAL" clId="{5DF4DC15-24A3-4C8E-8AE4-673D3365680B}" dt="2022-04-05T12:34:51.625" v="1" actId="478"/>
        <pc:sldMkLst>
          <pc:docMk/>
          <pc:sldMk cId="1230039841" sldId="2076138128"/>
        </pc:sldMkLst>
        <pc:spChg chg="add del mod">
          <ac:chgData name="Jonathan Vella" userId="ff59d9e4-9df8-4ae6-90e3-b837e2f6651b" providerId="ADAL" clId="{5DF4DC15-24A3-4C8E-8AE4-673D3365680B}" dt="2022-04-05T12:34:51.625" v="1" actId="478"/>
          <ac:spMkLst>
            <pc:docMk/>
            <pc:sldMk cId="1230039841" sldId="2076138128"/>
            <ac:spMk id="3" creationId="{FE4C8C59-EB97-62F2-EBEB-CDECF2FCD1E7}"/>
          </ac:spMkLst>
        </pc:spChg>
        <pc:spChg chg="del">
          <ac:chgData name="Jonathan Vella" userId="ff59d9e4-9df8-4ae6-90e3-b837e2f6651b" providerId="ADAL" clId="{5DF4DC15-24A3-4C8E-8AE4-673D3365680B}" dt="2022-04-05T12:34:43.145" v="0" actId="478"/>
          <ac:spMkLst>
            <pc:docMk/>
            <pc:sldMk cId="1230039841" sldId="2076138128"/>
            <ac:spMk id="5" creationId="{00000000-0000-0000-0000-000000000000}"/>
          </ac:spMkLst>
        </pc:spChg>
      </pc:sldChg>
      <pc:sldChg chg="modSp mod">
        <pc:chgData name="Jonathan Vella" userId="ff59d9e4-9df8-4ae6-90e3-b837e2f6651b" providerId="ADAL" clId="{5DF4DC15-24A3-4C8E-8AE4-673D3365680B}" dt="2022-04-05T12:57:09.054" v="3" actId="1076"/>
        <pc:sldMkLst>
          <pc:docMk/>
          <pc:sldMk cId="2103439234" sldId="2076138163"/>
        </pc:sldMkLst>
        <pc:spChg chg="mod">
          <ac:chgData name="Jonathan Vella" userId="ff59d9e4-9df8-4ae6-90e3-b837e2f6651b" providerId="ADAL" clId="{5DF4DC15-24A3-4C8E-8AE4-673D3365680B}" dt="2022-04-05T12:57:09.054" v="3" actId="1076"/>
          <ac:spMkLst>
            <pc:docMk/>
            <pc:sldMk cId="2103439234" sldId="2076138163"/>
            <ac:spMk id="36" creationId="{B14C878E-102C-468E-9D4E-DF96B6B4151E}"/>
          </ac:spMkLst>
        </pc:sp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FC0FAC-5D91-4C55-999B-4179B7C366F0}" type="doc">
      <dgm:prSet loTypeId="urn:microsoft.com/office/officeart/2005/8/layout/process1" loCatId="process" qsTypeId="urn:microsoft.com/office/officeart/2005/8/quickstyle/simple1" qsCatId="simple" csTypeId="urn:microsoft.com/office/officeart/2005/8/colors/accent1_2" csCatId="accent1" phldr="1"/>
      <dgm:spPr/>
    </dgm:pt>
    <dgm:pt modelId="{BB1A9A05-7311-4124-8E99-9B1FB412A8DF}">
      <dgm:prSet phldrT="[Text]"/>
      <dgm:spPr/>
      <dgm:t>
        <a:bodyPr/>
        <a:lstStyle/>
        <a:p>
          <a:r>
            <a:rPr lang="en-US"/>
            <a:t>First workload</a:t>
          </a:r>
        </a:p>
      </dgm:t>
    </dgm:pt>
    <dgm:pt modelId="{D5DABC32-802E-4AB0-9794-CCD827BBFC7D}" type="parTrans" cxnId="{37455D5F-E15A-4729-9A16-54CF9A0034ED}">
      <dgm:prSet/>
      <dgm:spPr/>
      <dgm:t>
        <a:bodyPr/>
        <a:lstStyle/>
        <a:p>
          <a:endParaRPr lang="en-US"/>
        </a:p>
      </dgm:t>
    </dgm:pt>
    <dgm:pt modelId="{832B7413-5951-4156-A0C9-FC21625393C9}" type="sibTrans" cxnId="{37455D5F-E15A-4729-9A16-54CF9A0034ED}">
      <dgm:prSet/>
      <dgm:spPr/>
      <dgm:t>
        <a:bodyPr/>
        <a:lstStyle/>
        <a:p>
          <a:endParaRPr lang="en-US"/>
        </a:p>
      </dgm:t>
    </dgm:pt>
    <dgm:pt modelId="{1B9C6168-8AC5-493B-8E40-D2B71F85DA96}">
      <dgm:prSet phldrT="[Text]"/>
      <dgm:spPr/>
      <dgm:t>
        <a:bodyPr/>
        <a:lstStyle/>
        <a:p>
          <a:r>
            <a:rPr lang="en-US"/>
            <a:t>First 10* workload</a:t>
          </a:r>
        </a:p>
      </dgm:t>
    </dgm:pt>
    <dgm:pt modelId="{667BFF2A-4E8B-4982-9AAD-2479376199A6}" type="parTrans" cxnId="{FE7DA931-804A-4181-951B-36A047D12AB9}">
      <dgm:prSet/>
      <dgm:spPr/>
      <dgm:t>
        <a:bodyPr/>
        <a:lstStyle/>
        <a:p>
          <a:endParaRPr lang="en-US"/>
        </a:p>
      </dgm:t>
    </dgm:pt>
    <dgm:pt modelId="{C91FEDC8-1C59-4CF1-A570-005468CEF1E0}" type="sibTrans" cxnId="{FE7DA931-804A-4181-951B-36A047D12AB9}">
      <dgm:prSet/>
      <dgm:spPr/>
      <dgm:t>
        <a:bodyPr/>
        <a:lstStyle/>
        <a:p>
          <a:endParaRPr lang="en-US"/>
        </a:p>
      </dgm:t>
    </dgm:pt>
    <dgm:pt modelId="{DB1C95AE-3862-4728-B6AB-AA79F91B0195}">
      <dgm:prSet phldrT="[Text]"/>
      <dgm:spPr/>
      <dgm:t>
        <a:bodyPr/>
        <a:lstStyle/>
        <a:p>
          <a:r>
            <a:rPr lang="en-US"/>
            <a:t>First prod workloads</a:t>
          </a:r>
        </a:p>
      </dgm:t>
    </dgm:pt>
    <dgm:pt modelId="{E8261A86-D14F-46A8-8C3B-BD0A2D1CA457}" type="parTrans" cxnId="{7FC5B2D3-E41D-4E85-B958-6F056CDD7845}">
      <dgm:prSet/>
      <dgm:spPr/>
      <dgm:t>
        <a:bodyPr/>
        <a:lstStyle/>
        <a:p>
          <a:endParaRPr lang="en-US"/>
        </a:p>
      </dgm:t>
    </dgm:pt>
    <dgm:pt modelId="{8AEEA6B0-1E90-4217-8E1B-CFFC9B6D08B6}" type="sibTrans" cxnId="{7FC5B2D3-E41D-4E85-B958-6F056CDD7845}">
      <dgm:prSet/>
      <dgm:spPr/>
      <dgm:t>
        <a:bodyPr/>
        <a:lstStyle/>
        <a:p>
          <a:endParaRPr lang="en-US"/>
        </a:p>
      </dgm:t>
    </dgm:pt>
    <dgm:pt modelId="{9042F7F3-5F25-4321-B41F-F5E409AFE48B}">
      <dgm:prSet phldrT="[Text]"/>
      <dgm:spPr/>
      <dgm:t>
        <a:bodyPr/>
        <a:lstStyle/>
        <a:p>
          <a:r>
            <a:rPr lang="en-US"/>
            <a:t>100+ workloads</a:t>
          </a:r>
        </a:p>
      </dgm:t>
    </dgm:pt>
    <dgm:pt modelId="{26246C23-6399-4F44-9008-BB426E44B3AC}" type="parTrans" cxnId="{50780AED-54AC-4DF6-AE43-2203385B2CFA}">
      <dgm:prSet/>
      <dgm:spPr/>
      <dgm:t>
        <a:bodyPr/>
        <a:lstStyle/>
        <a:p>
          <a:endParaRPr lang="en-US"/>
        </a:p>
      </dgm:t>
    </dgm:pt>
    <dgm:pt modelId="{66DCF682-8223-452D-8FA2-74467AB2761F}" type="sibTrans" cxnId="{50780AED-54AC-4DF6-AE43-2203385B2CFA}">
      <dgm:prSet/>
      <dgm:spPr/>
      <dgm:t>
        <a:bodyPr/>
        <a:lstStyle/>
        <a:p>
          <a:endParaRPr lang="en-US"/>
        </a:p>
      </dgm:t>
    </dgm:pt>
    <dgm:pt modelId="{DD585CDF-1472-44A1-A374-6B4D86C884FF}" type="pres">
      <dgm:prSet presAssocID="{D1FC0FAC-5D91-4C55-999B-4179B7C366F0}" presName="Name0" presStyleCnt="0">
        <dgm:presLayoutVars>
          <dgm:dir/>
          <dgm:resizeHandles val="exact"/>
        </dgm:presLayoutVars>
      </dgm:prSet>
      <dgm:spPr/>
    </dgm:pt>
    <dgm:pt modelId="{71C9E1CF-D041-4F54-9E1D-612D210B72B8}" type="pres">
      <dgm:prSet presAssocID="{BB1A9A05-7311-4124-8E99-9B1FB412A8DF}" presName="node" presStyleLbl="node1" presStyleIdx="0" presStyleCnt="4">
        <dgm:presLayoutVars>
          <dgm:bulletEnabled val="1"/>
        </dgm:presLayoutVars>
      </dgm:prSet>
      <dgm:spPr/>
    </dgm:pt>
    <dgm:pt modelId="{F2C447F1-D6DB-48B3-8A33-28A623829F44}" type="pres">
      <dgm:prSet presAssocID="{832B7413-5951-4156-A0C9-FC21625393C9}" presName="sibTrans" presStyleLbl="sibTrans2D1" presStyleIdx="0" presStyleCnt="3"/>
      <dgm:spPr/>
    </dgm:pt>
    <dgm:pt modelId="{CA1B1F79-9BB4-4940-B067-0D0D379BEB5C}" type="pres">
      <dgm:prSet presAssocID="{832B7413-5951-4156-A0C9-FC21625393C9}" presName="connectorText" presStyleLbl="sibTrans2D1" presStyleIdx="0" presStyleCnt="3"/>
      <dgm:spPr/>
    </dgm:pt>
    <dgm:pt modelId="{3BE45CA9-BE92-47BF-91CF-4850E1B8DDA6}" type="pres">
      <dgm:prSet presAssocID="{1B9C6168-8AC5-493B-8E40-D2B71F85DA96}" presName="node" presStyleLbl="node1" presStyleIdx="1" presStyleCnt="4">
        <dgm:presLayoutVars>
          <dgm:bulletEnabled val="1"/>
        </dgm:presLayoutVars>
      </dgm:prSet>
      <dgm:spPr/>
    </dgm:pt>
    <dgm:pt modelId="{AF637EA2-956C-4272-B9CB-E61C3FAA9B8D}" type="pres">
      <dgm:prSet presAssocID="{C91FEDC8-1C59-4CF1-A570-005468CEF1E0}" presName="sibTrans" presStyleLbl="sibTrans2D1" presStyleIdx="1" presStyleCnt="3"/>
      <dgm:spPr/>
    </dgm:pt>
    <dgm:pt modelId="{2A821219-308E-4C8A-91A6-EFC97413C7B4}" type="pres">
      <dgm:prSet presAssocID="{C91FEDC8-1C59-4CF1-A570-005468CEF1E0}" presName="connectorText" presStyleLbl="sibTrans2D1" presStyleIdx="1" presStyleCnt="3"/>
      <dgm:spPr/>
    </dgm:pt>
    <dgm:pt modelId="{3EEBD222-0FE8-46F7-8205-F355B68E96E2}" type="pres">
      <dgm:prSet presAssocID="{DB1C95AE-3862-4728-B6AB-AA79F91B0195}" presName="node" presStyleLbl="node1" presStyleIdx="2" presStyleCnt="4">
        <dgm:presLayoutVars>
          <dgm:bulletEnabled val="1"/>
        </dgm:presLayoutVars>
      </dgm:prSet>
      <dgm:spPr/>
    </dgm:pt>
    <dgm:pt modelId="{23666999-BFA4-4440-B27F-DD80A786C0F4}" type="pres">
      <dgm:prSet presAssocID="{8AEEA6B0-1E90-4217-8E1B-CFFC9B6D08B6}" presName="sibTrans" presStyleLbl="sibTrans2D1" presStyleIdx="2" presStyleCnt="3"/>
      <dgm:spPr/>
    </dgm:pt>
    <dgm:pt modelId="{A9D1F46D-95D0-4B76-962A-33D1CD485EB6}" type="pres">
      <dgm:prSet presAssocID="{8AEEA6B0-1E90-4217-8E1B-CFFC9B6D08B6}" presName="connectorText" presStyleLbl="sibTrans2D1" presStyleIdx="2" presStyleCnt="3"/>
      <dgm:spPr/>
    </dgm:pt>
    <dgm:pt modelId="{F2F9151B-0B8F-4EB3-9503-920715399871}" type="pres">
      <dgm:prSet presAssocID="{9042F7F3-5F25-4321-B41F-F5E409AFE48B}" presName="node" presStyleLbl="node1" presStyleIdx="3" presStyleCnt="4">
        <dgm:presLayoutVars>
          <dgm:bulletEnabled val="1"/>
        </dgm:presLayoutVars>
      </dgm:prSet>
      <dgm:spPr/>
    </dgm:pt>
  </dgm:ptLst>
  <dgm:cxnLst>
    <dgm:cxn modelId="{B3457601-4CDE-4EC2-9761-68E9AE7D54CB}" type="presOf" srcId="{BB1A9A05-7311-4124-8E99-9B1FB412A8DF}" destId="{71C9E1CF-D041-4F54-9E1D-612D210B72B8}" srcOrd="0" destOrd="0" presId="urn:microsoft.com/office/officeart/2005/8/layout/process1"/>
    <dgm:cxn modelId="{FC91960F-F5E9-4C27-A980-17A93F58F62E}" type="presOf" srcId="{9042F7F3-5F25-4321-B41F-F5E409AFE48B}" destId="{F2F9151B-0B8F-4EB3-9503-920715399871}" srcOrd="0" destOrd="0" presId="urn:microsoft.com/office/officeart/2005/8/layout/process1"/>
    <dgm:cxn modelId="{9E693B21-11E8-498C-9C29-F5D708E8AF6A}" type="presOf" srcId="{832B7413-5951-4156-A0C9-FC21625393C9}" destId="{CA1B1F79-9BB4-4940-B067-0D0D379BEB5C}" srcOrd="1" destOrd="0" presId="urn:microsoft.com/office/officeart/2005/8/layout/process1"/>
    <dgm:cxn modelId="{FE7DA931-804A-4181-951B-36A047D12AB9}" srcId="{D1FC0FAC-5D91-4C55-999B-4179B7C366F0}" destId="{1B9C6168-8AC5-493B-8E40-D2B71F85DA96}" srcOrd="1" destOrd="0" parTransId="{667BFF2A-4E8B-4982-9AAD-2479376199A6}" sibTransId="{C91FEDC8-1C59-4CF1-A570-005468CEF1E0}"/>
    <dgm:cxn modelId="{37455D5F-E15A-4729-9A16-54CF9A0034ED}" srcId="{D1FC0FAC-5D91-4C55-999B-4179B7C366F0}" destId="{BB1A9A05-7311-4124-8E99-9B1FB412A8DF}" srcOrd="0" destOrd="0" parTransId="{D5DABC32-802E-4AB0-9794-CCD827BBFC7D}" sibTransId="{832B7413-5951-4156-A0C9-FC21625393C9}"/>
    <dgm:cxn modelId="{E7201D69-3863-4D44-BCB7-5DCC71878773}" type="presOf" srcId="{1B9C6168-8AC5-493B-8E40-D2B71F85DA96}" destId="{3BE45CA9-BE92-47BF-91CF-4850E1B8DDA6}" srcOrd="0" destOrd="0" presId="urn:microsoft.com/office/officeart/2005/8/layout/process1"/>
    <dgm:cxn modelId="{E4EA5077-3BAB-4093-9C0B-9D317B2D34CF}" type="presOf" srcId="{C91FEDC8-1C59-4CF1-A570-005468CEF1E0}" destId="{2A821219-308E-4C8A-91A6-EFC97413C7B4}" srcOrd="1" destOrd="0" presId="urn:microsoft.com/office/officeart/2005/8/layout/process1"/>
    <dgm:cxn modelId="{B3EE0087-752E-425D-B5A3-660626777E37}" type="presOf" srcId="{8AEEA6B0-1E90-4217-8E1B-CFFC9B6D08B6}" destId="{A9D1F46D-95D0-4B76-962A-33D1CD485EB6}" srcOrd="1" destOrd="0" presId="urn:microsoft.com/office/officeart/2005/8/layout/process1"/>
    <dgm:cxn modelId="{FAF1D497-CDCE-4009-95D0-86FD3601A73A}" type="presOf" srcId="{D1FC0FAC-5D91-4C55-999B-4179B7C366F0}" destId="{DD585CDF-1472-44A1-A374-6B4D86C884FF}" srcOrd="0" destOrd="0" presId="urn:microsoft.com/office/officeart/2005/8/layout/process1"/>
    <dgm:cxn modelId="{37C98C9B-7D7D-4EAB-902F-FA9DB0F8D50D}" type="presOf" srcId="{C91FEDC8-1C59-4CF1-A570-005468CEF1E0}" destId="{AF637EA2-956C-4272-B9CB-E61C3FAA9B8D}" srcOrd="0" destOrd="0" presId="urn:microsoft.com/office/officeart/2005/8/layout/process1"/>
    <dgm:cxn modelId="{261144AA-8657-480B-A48C-432F044A1A13}" type="presOf" srcId="{8AEEA6B0-1E90-4217-8E1B-CFFC9B6D08B6}" destId="{23666999-BFA4-4440-B27F-DD80A786C0F4}" srcOrd="0" destOrd="0" presId="urn:microsoft.com/office/officeart/2005/8/layout/process1"/>
    <dgm:cxn modelId="{8D12F3AE-0151-4670-A335-3A816B2EE219}" type="presOf" srcId="{DB1C95AE-3862-4728-B6AB-AA79F91B0195}" destId="{3EEBD222-0FE8-46F7-8205-F355B68E96E2}" srcOrd="0" destOrd="0" presId="urn:microsoft.com/office/officeart/2005/8/layout/process1"/>
    <dgm:cxn modelId="{7FC5B2D3-E41D-4E85-B958-6F056CDD7845}" srcId="{D1FC0FAC-5D91-4C55-999B-4179B7C366F0}" destId="{DB1C95AE-3862-4728-B6AB-AA79F91B0195}" srcOrd="2" destOrd="0" parTransId="{E8261A86-D14F-46A8-8C3B-BD0A2D1CA457}" sibTransId="{8AEEA6B0-1E90-4217-8E1B-CFFC9B6D08B6}"/>
    <dgm:cxn modelId="{50780AED-54AC-4DF6-AE43-2203385B2CFA}" srcId="{D1FC0FAC-5D91-4C55-999B-4179B7C366F0}" destId="{9042F7F3-5F25-4321-B41F-F5E409AFE48B}" srcOrd="3" destOrd="0" parTransId="{26246C23-6399-4F44-9008-BB426E44B3AC}" sibTransId="{66DCF682-8223-452D-8FA2-74467AB2761F}"/>
    <dgm:cxn modelId="{B50EF3FF-6A35-4135-8C19-865DEE2BC039}" type="presOf" srcId="{832B7413-5951-4156-A0C9-FC21625393C9}" destId="{F2C447F1-D6DB-48B3-8A33-28A623829F44}" srcOrd="0" destOrd="0" presId="urn:microsoft.com/office/officeart/2005/8/layout/process1"/>
    <dgm:cxn modelId="{ABC383A4-9B87-4DAE-9E3E-6BC0A01144C3}" type="presParOf" srcId="{DD585CDF-1472-44A1-A374-6B4D86C884FF}" destId="{71C9E1CF-D041-4F54-9E1D-612D210B72B8}" srcOrd="0" destOrd="0" presId="urn:microsoft.com/office/officeart/2005/8/layout/process1"/>
    <dgm:cxn modelId="{68836C16-42BB-42A3-B110-F666DDD8C3D2}" type="presParOf" srcId="{DD585CDF-1472-44A1-A374-6B4D86C884FF}" destId="{F2C447F1-D6DB-48B3-8A33-28A623829F44}" srcOrd="1" destOrd="0" presId="urn:microsoft.com/office/officeart/2005/8/layout/process1"/>
    <dgm:cxn modelId="{28B04E6D-85B8-4FE8-B506-E37274034BAC}" type="presParOf" srcId="{F2C447F1-D6DB-48B3-8A33-28A623829F44}" destId="{CA1B1F79-9BB4-4940-B067-0D0D379BEB5C}" srcOrd="0" destOrd="0" presId="urn:microsoft.com/office/officeart/2005/8/layout/process1"/>
    <dgm:cxn modelId="{B6FE2BC7-A289-41E1-9DC9-92816A98BA69}" type="presParOf" srcId="{DD585CDF-1472-44A1-A374-6B4D86C884FF}" destId="{3BE45CA9-BE92-47BF-91CF-4850E1B8DDA6}" srcOrd="2" destOrd="0" presId="urn:microsoft.com/office/officeart/2005/8/layout/process1"/>
    <dgm:cxn modelId="{0CBD9872-2519-45F4-8C97-DD94C7CB7B96}" type="presParOf" srcId="{DD585CDF-1472-44A1-A374-6B4D86C884FF}" destId="{AF637EA2-956C-4272-B9CB-E61C3FAA9B8D}" srcOrd="3" destOrd="0" presId="urn:microsoft.com/office/officeart/2005/8/layout/process1"/>
    <dgm:cxn modelId="{6D809FF9-469B-4B5A-8149-0C3B73FEDAA5}" type="presParOf" srcId="{AF637EA2-956C-4272-B9CB-E61C3FAA9B8D}" destId="{2A821219-308E-4C8A-91A6-EFC97413C7B4}" srcOrd="0" destOrd="0" presId="urn:microsoft.com/office/officeart/2005/8/layout/process1"/>
    <dgm:cxn modelId="{3A1A58F3-BBBF-41F5-8069-8B1ACF1C6EB6}" type="presParOf" srcId="{DD585CDF-1472-44A1-A374-6B4D86C884FF}" destId="{3EEBD222-0FE8-46F7-8205-F355B68E96E2}" srcOrd="4" destOrd="0" presId="urn:microsoft.com/office/officeart/2005/8/layout/process1"/>
    <dgm:cxn modelId="{AB6BE5BC-3DC5-46FA-BD74-5BF128D072AB}" type="presParOf" srcId="{DD585CDF-1472-44A1-A374-6B4D86C884FF}" destId="{23666999-BFA4-4440-B27F-DD80A786C0F4}" srcOrd="5" destOrd="0" presId="urn:microsoft.com/office/officeart/2005/8/layout/process1"/>
    <dgm:cxn modelId="{146E8D82-8841-44A7-94C2-1757E437167F}" type="presParOf" srcId="{23666999-BFA4-4440-B27F-DD80A786C0F4}" destId="{A9D1F46D-95D0-4B76-962A-33D1CD485EB6}" srcOrd="0" destOrd="0" presId="urn:microsoft.com/office/officeart/2005/8/layout/process1"/>
    <dgm:cxn modelId="{5DF11F57-94C3-4915-978D-401934C761C5}" type="presParOf" srcId="{DD585CDF-1472-44A1-A374-6B4D86C884FF}" destId="{F2F9151B-0B8F-4EB3-9503-92071539987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FC0FAC-5D91-4C55-999B-4179B7C366F0}" type="doc">
      <dgm:prSet loTypeId="urn:microsoft.com/office/officeart/2005/8/layout/process1" loCatId="process" qsTypeId="urn:microsoft.com/office/officeart/2005/8/quickstyle/simple1" qsCatId="simple" csTypeId="urn:microsoft.com/office/officeart/2005/8/colors/accent1_2" csCatId="accent1" phldr="1"/>
      <dgm:spPr/>
    </dgm:pt>
    <dgm:pt modelId="{BB1A9A05-7311-4124-8E99-9B1FB412A8DF}">
      <dgm:prSet phldrT="[Text]"/>
      <dgm:spPr/>
      <dgm:t>
        <a:bodyPr/>
        <a:lstStyle/>
        <a:p>
          <a:r>
            <a:rPr lang="en-US"/>
            <a:t>Start Small landing zones</a:t>
          </a:r>
        </a:p>
      </dgm:t>
    </dgm:pt>
    <dgm:pt modelId="{D5DABC32-802E-4AB0-9794-CCD827BBFC7D}" type="parTrans" cxnId="{37455D5F-E15A-4729-9A16-54CF9A0034ED}">
      <dgm:prSet/>
      <dgm:spPr/>
      <dgm:t>
        <a:bodyPr/>
        <a:lstStyle/>
        <a:p>
          <a:endParaRPr lang="en-US"/>
        </a:p>
      </dgm:t>
    </dgm:pt>
    <dgm:pt modelId="{832B7413-5951-4156-A0C9-FC21625393C9}" type="sibTrans" cxnId="{37455D5F-E15A-4729-9A16-54CF9A0034ED}">
      <dgm:prSet/>
      <dgm:spPr/>
      <dgm:t>
        <a:bodyPr/>
        <a:lstStyle/>
        <a:p>
          <a:endParaRPr lang="en-US"/>
        </a:p>
      </dgm:t>
    </dgm:pt>
    <dgm:pt modelId="{1B9C6168-8AC5-493B-8E40-D2B71F85DA96}">
      <dgm:prSet phldrT="[Text]"/>
      <dgm:spPr/>
      <dgm:t>
        <a:bodyPr/>
        <a:lstStyle/>
        <a:p>
          <a:r>
            <a:rPr lang="en-US"/>
            <a:t>Connected environments</a:t>
          </a:r>
        </a:p>
      </dgm:t>
    </dgm:pt>
    <dgm:pt modelId="{667BFF2A-4E8B-4982-9AAD-2479376199A6}" type="parTrans" cxnId="{FE7DA931-804A-4181-951B-36A047D12AB9}">
      <dgm:prSet/>
      <dgm:spPr/>
      <dgm:t>
        <a:bodyPr/>
        <a:lstStyle/>
        <a:p>
          <a:endParaRPr lang="en-US"/>
        </a:p>
      </dgm:t>
    </dgm:pt>
    <dgm:pt modelId="{C91FEDC8-1C59-4CF1-A570-005468CEF1E0}" type="sibTrans" cxnId="{FE7DA931-804A-4181-951B-36A047D12AB9}">
      <dgm:prSet/>
      <dgm:spPr/>
      <dgm:t>
        <a:bodyPr/>
        <a:lstStyle/>
        <a:p>
          <a:endParaRPr lang="en-US"/>
        </a:p>
      </dgm:t>
    </dgm:pt>
    <dgm:pt modelId="{DB1C95AE-3862-4728-B6AB-AA79F91B0195}">
      <dgm:prSet phldrT="[Text]"/>
      <dgm:spPr/>
      <dgm:t>
        <a:bodyPr/>
        <a:lstStyle/>
        <a:p>
          <a:r>
            <a:rPr lang="en-US"/>
            <a:t>Secure landing zones</a:t>
          </a:r>
        </a:p>
      </dgm:t>
    </dgm:pt>
    <dgm:pt modelId="{E8261A86-D14F-46A8-8C3B-BD0A2D1CA457}" type="parTrans" cxnId="{7FC5B2D3-E41D-4E85-B958-6F056CDD7845}">
      <dgm:prSet/>
      <dgm:spPr/>
      <dgm:t>
        <a:bodyPr/>
        <a:lstStyle/>
        <a:p>
          <a:endParaRPr lang="en-US"/>
        </a:p>
      </dgm:t>
    </dgm:pt>
    <dgm:pt modelId="{8AEEA6B0-1E90-4217-8E1B-CFFC9B6D08B6}" type="sibTrans" cxnId="{7FC5B2D3-E41D-4E85-B958-6F056CDD7845}">
      <dgm:prSet/>
      <dgm:spPr/>
      <dgm:t>
        <a:bodyPr/>
        <a:lstStyle/>
        <a:p>
          <a:endParaRPr lang="en-US"/>
        </a:p>
      </dgm:t>
    </dgm:pt>
    <dgm:pt modelId="{9042F7F3-5F25-4321-B41F-F5E409AFE48B}">
      <dgm:prSet phldrT="[Text]"/>
      <dgm:spPr/>
      <dgm:t>
        <a:bodyPr/>
        <a:lstStyle/>
        <a:p>
          <a:r>
            <a:rPr lang="en-US"/>
            <a:t>Shared services model</a:t>
          </a:r>
        </a:p>
      </dgm:t>
    </dgm:pt>
    <dgm:pt modelId="{26246C23-6399-4F44-9008-BB426E44B3AC}" type="parTrans" cxnId="{50780AED-54AC-4DF6-AE43-2203385B2CFA}">
      <dgm:prSet/>
      <dgm:spPr/>
      <dgm:t>
        <a:bodyPr/>
        <a:lstStyle/>
        <a:p>
          <a:endParaRPr lang="en-US"/>
        </a:p>
      </dgm:t>
    </dgm:pt>
    <dgm:pt modelId="{66DCF682-8223-452D-8FA2-74467AB2761F}" type="sibTrans" cxnId="{50780AED-54AC-4DF6-AE43-2203385B2CFA}">
      <dgm:prSet/>
      <dgm:spPr/>
      <dgm:t>
        <a:bodyPr/>
        <a:lstStyle/>
        <a:p>
          <a:endParaRPr lang="en-US"/>
        </a:p>
      </dgm:t>
    </dgm:pt>
    <dgm:pt modelId="{FDDE44F1-8939-4611-A879-DE5DF689E1F2}">
      <dgm:prSet phldrT="[Text]"/>
      <dgm:spPr/>
      <dgm:t>
        <a:bodyPr/>
        <a:lstStyle/>
        <a:p>
          <a:r>
            <a:rPr lang="en-US" err="1"/>
            <a:t>CCoE</a:t>
          </a:r>
          <a:r>
            <a:rPr lang="en-US"/>
            <a:t> and operating model</a:t>
          </a:r>
        </a:p>
      </dgm:t>
    </dgm:pt>
    <dgm:pt modelId="{0F6EDD33-D767-453A-840A-0FB40464A203}" type="parTrans" cxnId="{2A05EE79-5B1F-4EDF-8DCA-F853971A3E26}">
      <dgm:prSet/>
      <dgm:spPr/>
      <dgm:t>
        <a:bodyPr/>
        <a:lstStyle/>
        <a:p>
          <a:endParaRPr lang="en-US"/>
        </a:p>
      </dgm:t>
    </dgm:pt>
    <dgm:pt modelId="{74C39B2E-8B96-448F-AA06-13B2F52FB6B8}" type="sibTrans" cxnId="{2A05EE79-5B1F-4EDF-8DCA-F853971A3E26}">
      <dgm:prSet/>
      <dgm:spPr/>
      <dgm:t>
        <a:bodyPr/>
        <a:lstStyle/>
        <a:p>
          <a:endParaRPr lang="en-US"/>
        </a:p>
      </dgm:t>
    </dgm:pt>
    <dgm:pt modelId="{DD585CDF-1472-44A1-A374-6B4D86C884FF}" type="pres">
      <dgm:prSet presAssocID="{D1FC0FAC-5D91-4C55-999B-4179B7C366F0}" presName="Name0" presStyleCnt="0">
        <dgm:presLayoutVars>
          <dgm:dir/>
          <dgm:resizeHandles val="exact"/>
        </dgm:presLayoutVars>
      </dgm:prSet>
      <dgm:spPr/>
    </dgm:pt>
    <dgm:pt modelId="{71C9E1CF-D041-4F54-9E1D-612D210B72B8}" type="pres">
      <dgm:prSet presAssocID="{BB1A9A05-7311-4124-8E99-9B1FB412A8DF}" presName="node" presStyleLbl="node1" presStyleIdx="0" presStyleCnt="5">
        <dgm:presLayoutVars>
          <dgm:bulletEnabled val="1"/>
        </dgm:presLayoutVars>
      </dgm:prSet>
      <dgm:spPr/>
    </dgm:pt>
    <dgm:pt modelId="{F2C447F1-D6DB-48B3-8A33-28A623829F44}" type="pres">
      <dgm:prSet presAssocID="{832B7413-5951-4156-A0C9-FC21625393C9}" presName="sibTrans" presStyleLbl="sibTrans2D1" presStyleIdx="0" presStyleCnt="4"/>
      <dgm:spPr/>
    </dgm:pt>
    <dgm:pt modelId="{CA1B1F79-9BB4-4940-B067-0D0D379BEB5C}" type="pres">
      <dgm:prSet presAssocID="{832B7413-5951-4156-A0C9-FC21625393C9}" presName="connectorText" presStyleLbl="sibTrans2D1" presStyleIdx="0" presStyleCnt="4"/>
      <dgm:spPr/>
    </dgm:pt>
    <dgm:pt modelId="{3BE45CA9-BE92-47BF-91CF-4850E1B8DDA6}" type="pres">
      <dgm:prSet presAssocID="{1B9C6168-8AC5-493B-8E40-D2B71F85DA96}" presName="node" presStyleLbl="node1" presStyleIdx="1" presStyleCnt="5">
        <dgm:presLayoutVars>
          <dgm:bulletEnabled val="1"/>
        </dgm:presLayoutVars>
      </dgm:prSet>
      <dgm:spPr/>
    </dgm:pt>
    <dgm:pt modelId="{AF637EA2-956C-4272-B9CB-E61C3FAA9B8D}" type="pres">
      <dgm:prSet presAssocID="{C91FEDC8-1C59-4CF1-A570-005468CEF1E0}" presName="sibTrans" presStyleLbl="sibTrans2D1" presStyleIdx="1" presStyleCnt="4"/>
      <dgm:spPr/>
    </dgm:pt>
    <dgm:pt modelId="{2A821219-308E-4C8A-91A6-EFC97413C7B4}" type="pres">
      <dgm:prSet presAssocID="{C91FEDC8-1C59-4CF1-A570-005468CEF1E0}" presName="connectorText" presStyleLbl="sibTrans2D1" presStyleIdx="1" presStyleCnt="4"/>
      <dgm:spPr/>
    </dgm:pt>
    <dgm:pt modelId="{3EEBD222-0FE8-46F7-8205-F355B68E96E2}" type="pres">
      <dgm:prSet presAssocID="{DB1C95AE-3862-4728-B6AB-AA79F91B0195}" presName="node" presStyleLbl="node1" presStyleIdx="2" presStyleCnt="5">
        <dgm:presLayoutVars>
          <dgm:bulletEnabled val="1"/>
        </dgm:presLayoutVars>
      </dgm:prSet>
      <dgm:spPr/>
    </dgm:pt>
    <dgm:pt modelId="{23666999-BFA4-4440-B27F-DD80A786C0F4}" type="pres">
      <dgm:prSet presAssocID="{8AEEA6B0-1E90-4217-8E1B-CFFC9B6D08B6}" presName="sibTrans" presStyleLbl="sibTrans2D1" presStyleIdx="2" presStyleCnt="4"/>
      <dgm:spPr/>
    </dgm:pt>
    <dgm:pt modelId="{A9D1F46D-95D0-4B76-962A-33D1CD485EB6}" type="pres">
      <dgm:prSet presAssocID="{8AEEA6B0-1E90-4217-8E1B-CFFC9B6D08B6}" presName="connectorText" presStyleLbl="sibTrans2D1" presStyleIdx="2" presStyleCnt="4"/>
      <dgm:spPr/>
    </dgm:pt>
    <dgm:pt modelId="{F2F9151B-0B8F-4EB3-9503-920715399871}" type="pres">
      <dgm:prSet presAssocID="{9042F7F3-5F25-4321-B41F-F5E409AFE48B}" presName="node" presStyleLbl="node1" presStyleIdx="3" presStyleCnt="5">
        <dgm:presLayoutVars>
          <dgm:bulletEnabled val="1"/>
        </dgm:presLayoutVars>
      </dgm:prSet>
      <dgm:spPr/>
    </dgm:pt>
    <dgm:pt modelId="{DC0C544E-8C16-4091-92C9-334BBB483E59}" type="pres">
      <dgm:prSet presAssocID="{66DCF682-8223-452D-8FA2-74467AB2761F}" presName="sibTrans" presStyleLbl="sibTrans2D1" presStyleIdx="3" presStyleCnt="4"/>
      <dgm:spPr/>
    </dgm:pt>
    <dgm:pt modelId="{3EAB7CDA-5189-40A7-84E9-E52AA0F26319}" type="pres">
      <dgm:prSet presAssocID="{66DCF682-8223-452D-8FA2-74467AB2761F}" presName="connectorText" presStyleLbl="sibTrans2D1" presStyleIdx="3" presStyleCnt="4"/>
      <dgm:spPr/>
    </dgm:pt>
    <dgm:pt modelId="{65ACFBAA-9D0C-493D-B877-62EFE2AA72BD}" type="pres">
      <dgm:prSet presAssocID="{FDDE44F1-8939-4611-A879-DE5DF689E1F2}" presName="node" presStyleLbl="node1" presStyleIdx="4" presStyleCnt="5">
        <dgm:presLayoutVars>
          <dgm:bulletEnabled val="1"/>
        </dgm:presLayoutVars>
      </dgm:prSet>
      <dgm:spPr/>
    </dgm:pt>
  </dgm:ptLst>
  <dgm:cxnLst>
    <dgm:cxn modelId="{B3457601-4CDE-4EC2-9761-68E9AE7D54CB}" type="presOf" srcId="{BB1A9A05-7311-4124-8E99-9B1FB412A8DF}" destId="{71C9E1CF-D041-4F54-9E1D-612D210B72B8}" srcOrd="0" destOrd="0" presId="urn:microsoft.com/office/officeart/2005/8/layout/process1"/>
    <dgm:cxn modelId="{FC91960F-F5E9-4C27-A980-17A93F58F62E}" type="presOf" srcId="{9042F7F3-5F25-4321-B41F-F5E409AFE48B}" destId="{F2F9151B-0B8F-4EB3-9503-920715399871}" srcOrd="0" destOrd="0" presId="urn:microsoft.com/office/officeart/2005/8/layout/process1"/>
    <dgm:cxn modelId="{9E693B21-11E8-498C-9C29-F5D708E8AF6A}" type="presOf" srcId="{832B7413-5951-4156-A0C9-FC21625393C9}" destId="{CA1B1F79-9BB4-4940-B067-0D0D379BEB5C}" srcOrd="1" destOrd="0" presId="urn:microsoft.com/office/officeart/2005/8/layout/process1"/>
    <dgm:cxn modelId="{FE7DA931-804A-4181-951B-36A047D12AB9}" srcId="{D1FC0FAC-5D91-4C55-999B-4179B7C366F0}" destId="{1B9C6168-8AC5-493B-8E40-D2B71F85DA96}" srcOrd="1" destOrd="0" parTransId="{667BFF2A-4E8B-4982-9AAD-2479376199A6}" sibTransId="{C91FEDC8-1C59-4CF1-A570-005468CEF1E0}"/>
    <dgm:cxn modelId="{7BB58A3A-8C00-49B5-9AAF-02FC21DA3570}" type="presOf" srcId="{FDDE44F1-8939-4611-A879-DE5DF689E1F2}" destId="{65ACFBAA-9D0C-493D-B877-62EFE2AA72BD}" srcOrd="0" destOrd="0" presId="urn:microsoft.com/office/officeart/2005/8/layout/process1"/>
    <dgm:cxn modelId="{37455D5F-E15A-4729-9A16-54CF9A0034ED}" srcId="{D1FC0FAC-5D91-4C55-999B-4179B7C366F0}" destId="{BB1A9A05-7311-4124-8E99-9B1FB412A8DF}" srcOrd="0" destOrd="0" parTransId="{D5DABC32-802E-4AB0-9794-CCD827BBFC7D}" sibTransId="{832B7413-5951-4156-A0C9-FC21625393C9}"/>
    <dgm:cxn modelId="{E7201D69-3863-4D44-BCB7-5DCC71878773}" type="presOf" srcId="{1B9C6168-8AC5-493B-8E40-D2B71F85DA96}" destId="{3BE45CA9-BE92-47BF-91CF-4850E1B8DDA6}" srcOrd="0" destOrd="0" presId="urn:microsoft.com/office/officeart/2005/8/layout/process1"/>
    <dgm:cxn modelId="{E4EA5077-3BAB-4093-9C0B-9D317B2D34CF}" type="presOf" srcId="{C91FEDC8-1C59-4CF1-A570-005468CEF1E0}" destId="{2A821219-308E-4C8A-91A6-EFC97413C7B4}" srcOrd="1" destOrd="0" presId="urn:microsoft.com/office/officeart/2005/8/layout/process1"/>
    <dgm:cxn modelId="{2A05EE79-5B1F-4EDF-8DCA-F853971A3E26}" srcId="{D1FC0FAC-5D91-4C55-999B-4179B7C366F0}" destId="{FDDE44F1-8939-4611-A879-DE5DF689E1F2}" srcOrd="4" destOrd="0" parTransId="{0F6EDD33-D767-453A-840A-0FB40464A203}" sibTransId="{74C39B2E-8B96-448F-AA06-13B2F52FB6B8}"/>
    <dgm:cxn modelId="{B3EE0087-752E-425D-B5A3-660626777E37}" type="presOf" srcId="{8AEEA6B0-1E90-4217-8E1B-CFFC9B6D08B6}" destId="{A9D1F46D-95D0-4B76-962A-33D1CD485EB6}" srcOrd="1" destOrd="0" presId="urn:microsoft.com/office/officeart/2005/8/layout/process1"/>
    <dgm:cxn modelId="{FAF1D497-CDCE-4009-95D0-86FD3601A73A}" type="presOf" srcId="{D1FC0FAC-5D91-4C55-999B-4179B7C366F0}" destId="{DD585CDF-1472-44A1-A374-6B4D86C884FF}" srcOrd="0" destOrd="0" presId="urn:microsoft.com/office/officeart/2005/8/layout/process1"/>
    <dgm:cxn modelId="{37C98C9B-7D7D-4EAB-902F-FA9DB0F8D50D}" type="presOf" srcId="{C91FEDC8-1C59-4CF1-A570-005468CEF1E0}" destId="{AF637EA2-956C-4272-B9CB-E61C3FAA9B8D}" srcOrd="0" destOrd="0" presId="urn:microsoft.com/office/officeart/2005/8/layout/process1"/>
    <dgm:cxn modelId="{261144AA-8657-480B-A48C-432F044A1A13}" type="presOf" srcId="{8AEEA6B0-1E90-4217-8E1B-CFFC9B6D08B6}" destId="{23666999-BFA4-4440-B27F-DD80A786C0F4}" srcOrd="0" destOrd="0" presId="urn:microsoft.com/office/officeart/2005/8/layout/process1"/>
    <dgm:cxn modelId="{98575EAD-21A3-44BB-AEC0-F5D8D509A53F}" type="presOf" srcId="{66DCF682-8223-452D-8FA2-74467AB2761F}" destId="{3EAB7CDA-5189-40A7-84E9-E52AA0F26319}" srcOrd="1" destOrd="0" presId="urn:microsoft.com/office/officeart/2005/8/layout/process1"/>
    <dgm:cxn modelId="{8D12F3AE-0151-4670-A335-3A816B2EE219}" type="presOf" srcId="{DB1C95AE-3862-4728-B6AB-AA79F91B0195}" destId="{3EEBD222-0FE8-46F7-8205-F355B68E96E2}" srcOrd="0" destOrd="0" presId="urn:microsoft.com/office/officeart/2005/8/layout/process1"/>
    <dgm:cxn modelId="{E16BAFB2-2212-449E-B729-A8A11E106745}" type="presOf" srcId="{66DCF682-8223-452D-8FA2-74467AB2761F}" destId="{DC0C544E-8C16-4091-92C9-334BBB483E59}" srcOrd="0" destOrd="0" presId="urn:microsoft.com/office/officeart/2005/8/layout/process1"/>
    <dgm:cxn modelId="{7FC5B2D3-E41D-4E85-B958-6F056CDD7845}" srcId="{D1FC0FAC-5D91-4C55-999B-4179B7C366F0}" destId="{DB1C95AE-3862-4728-B6AB-AA79F91B0195}" srcOrd="2" destOrd="0" parTransId="{E8261A86-D14F-46A8-8C3B-BD0A2D1CA457}" sibTransId="{8AEEA6B0-1E90-4217-8E1B-CFFC9B6D08B6}"/>
    <dgm:cxn modelId="{50780AED-54AC-4DF6-AE43-2203385B2CFA}" srcId="{D1FC0FAC-5D91-4C55-999B-4179B7C366F0}" destId="{9042F7F3-5F25-4321-B41F-F5E409AFE48B}" srcOrd="3" destOrd="0" parTransId="{26246C23-6399-4F44-9008-BB426E44B3AC}" sibTransId="{66DCF682-8223-452D-8FA2-74467AB2761F}"/>
    <dgm:cxn modelId="{B50EF3FF-6A35-4135-8C19-865DEE2BC039}" type="presOf" srcId="{832B7413-5951-4156-A0C9-FC21625393C9}" destId="{F2C447F1-D6DB-48B3-8A33-28A623829F44}" srcOrd="0" destOrd="0" presId="urn:microsoft.com/office/officeart/2005/8/layout/process1"/>
    <dgm:cxn modelId="{ABC383A4-9B87-4DAE-9E3E-6BC0A01144C3}" type="presParOf" srcId="{DD585CDF-1472-44A1-A374-6B4D86C884FF}" destId="{71C9E1CF-D041-4F54-9E1D-612D210B72B8}" srcOrd="0" destOrd="0" presId="urn:microsoft.com/office/officeart/2005/8/layout/process1"/>
    <dgm:cxn modelId="{68836C16-42BB-42A3-B110-F666DDD8C3D2}" type="presParOf" srcId="{DD585CDF-1472-44A1-A374-6B4D86C884FF}" destId="{F2C447F1-D6DB-48B3-8A33-28A623829F44}" srcOrd="1" destOrd="0" presId="urn:microsoft.com/office/officeart/2005/8/layout/process1"/>
    <dgm:cxn modelId="{28B04E6D-85B8-4FE8-B506-E37274034BAC}" type="presParOf" srcId="{F2C447F1-D6DB-48B3-8A33-28A623829F44}" destId="{CA1B1F79-9BB4-4940-B067-0D0D379BEB5C}" srcOrd="0" destOrd="0" presId="urn:microsoft.com/office/officeart/2005/8/layout/process1"/>
    <dgm:cxn modelId="{B6FE2BC7-A289-41E1-9DC9-92816A98BA69}" type="presParOf" srcId="{DD585CDF-1472-44A1-A374-6B4D86C884FF}" destId="{3BE45CA9-BE92-47BF-91CF-4850E1B8DDA6}" srcOrd="2" destOrd="0" presId="urn:microsoft.com/office/officeart/2005/8/layout/process1"/>
    <dgm:cxn modelId="{0CBD9872-2519-45F4-8C97-DD94C7CB7B96}" type="presParOf" srcId="{DD585CDF-1472-44A1-A374-6B4D86C884FF}" destId="{AF637EA2-956C-4272-B9CB-E61C3FAA9B8D}" srcOrd="3" destOrd="0" presId="urn:microsoft.com/office/officeart/2005/8/layout/process1"/>
    <dgm:cxn modelId="{6D809FF9-469B-4B5A-8149-0C3B73FEDAA5}" type="presParOf" srcId="{AF637EA2-956C-4272-B9CB-E61C3FAA9B8D}" destId="{2A821219-308E-4C8A-91A6-EFC97413C7B4}" srcOrd="0" destOrd="0" presId="urn:microsoft.com/office/officeart/2005/8/layout/process1"/>
    <dgm:cxn modelId="{3A1A58F3-BBBF-41F5-8069-8B1ACF1C6EB6}" type="presParOf" srcId="{DD585CDF-1472-44A1-A374-6B4D86C884FF}" destId="{3EEBD222-0FE8-46F7-8205-F355B68E96E2}" srcOrd="4" destOrd="0" presId="urn:microsoft.com/office/officeart/2005/8/layout/process1"/>
    <dgm:cxn modelId="{AB6BE5BC-3DC5-46FA-BD74-5BF128D072AB}" type="presParOf" srcId="{DD585CDF-1472-44A1-A374-6B4D86C884FF}" destId="{23666999-BFA4-4440-B27F-DD80A786C0F4}" srcOrd="5" destOrd="0" presId="urn:microsoft.com/office/officeart/2005/8/layout/process1"/>
    <dgm:cxn modelId="{146E8D82-8841-44A7-94C2-1757E437167F}" type="presParOf" srcId="{23666999-BFA4-4440-B27F-DD80A786C0F4}" destId="{A9D1F46D-95D0-4B76-962A-33D1CD485EB6}" srcOrd="0" destOrd="0" presId="urn:microsoft.com/office/officeart/2005/8/layout/process1"/>
    <dgm:cxn modelId="{5DF11F57-94C3-4915-978D-401934C761C5}" type="presParOf" srcId="{DD585CDF-1472-44A1-A374-6B4D86C884FF}" destId="{F2F9151B-0B8F-4EB3-9503-920715399871}" srcOrd="6" destOrd="0" presId="urn:microsoft.com/office/officeart/2005/8/layout/process1"/>
    <dgm:cxn modelId="{14C32C50-0B4D-4ECE-A7CB-B67F420C8522}" type="presParOf" srcId="{DD585CDF-1472-44A1-A374-6B4D86C884FF}" destId="{DC0C544E-8C16-4091-92C9-334BBB483E59}" srcOrd="7" destOrd="0" presId="urn:microsoft.com/office/officeart/2005/8/layout/process1"/>
    <dgm:cxn modelId="{58D74F90-5D0A-4098-A9BE-8687CD5B0C47}" type="presParOf" srcId="{DC0C544E-8C16-4091-92C9-334BBB483E59}" destId="{3EAB7CDA-5189-40A7-84E9-E52AA0F26319}" srcOrd="0" destOrd="0" presId="urn:microsoft.com/office/officeart/2005/8/layout/process1"/>
    <dgm:cxn modelId="{1572DD53-094F-4636-A181-34508878B6B5}" type="presParOf" srcId="{DD585CDF-1472-44A1-A374-6B4D86C884FF}" destId="{65ACFBAA-9D0C-493D-B877-62EFE2AA72BD}"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FC0FAC-5D91-4C55-999B-4179B7C366F0}" type="doc">
      <dgm:prSet loTypeId="urn:microsoft.com/office/officeart/2005/8/layout/process1" loCatId="process" qsTypeId="urn:microsoft.com/office/officeart/2005/8/quickstyle/simple1" qsCatId="simple" csTypeId="urn:microsoft.com/office/officeart/2005/8/colors/accent1_2" csCatId="accent1" phldr="1"/>
      <dgm:spPr/>
    </dgm:pt>
    <dgm:pt modelId="{BB1A9A05-7311-4124-8E99-9B1FB412A8DF}">
      <dgm:prSet phldrT="[Text]"/>
      <dgm:spPr/>
      <dgm:t>
        <a:bodyPr/>
        <a:lstStyle/>
        <a:p>
          <a:r>
            <a:rPr lang="en-US"/>
            <a:t>First workload</a:t>
          </a:r>
        </a:p>
      </dgm:t>
    </dgm:pt>
    <dgm:pt modelId="{D5DABC32-802E-4AB0-9794-CCD827BBFC7D}" type="parTrans" cxnId="{37455D5F-E15A-4729-9A16-54CF9A0034ED}">
      <dgm:prSet/>
      <dgm:spPr/>
      <dgm:t>
        <a:bodyPr/>
        <a:lstStyle/>
        <a:p>
          <a:endParaRPr lang="en-US"/>
        </a:p>
      </dgm:t>
    </dgm:pt>
    <dgm:pt modelId="{832B7413-5951-4156-A0C9-FC21625393C9}" type="sibTrans" cxnId="{37455D5F-E15A-4729-9A16-54CF9A0034ED}">
      <dgm:prSet/>
      <dgm:spPr/>
      <dgm:t>
        <a:bodyPr/>
        <a:lstStyle/>
        <a:p>
          <a:endParaRPr lang="en-US"/>
        </a:p>
      </dgm:t>
    </dgm:pt>
    <dgm:pt modelId="{1B9C6168-8AC5-493B-8E40-D2B71F85DA96}">
      <dgm:prSet phldrT="[Text]"/>
      <dgm:spPr/>
      <dgm:t>
        <a:bodyPr/>
        <a:lstStyle/>
        <a:p>
          <a:r>
            <a:rPr lang="en-US"/>
            <a:t>First 10* workload</a:t>
          </a:r>
        </a:p>
      </dgm:t>
    </dgm:pt>
    <dgm:pt modelId="{667BFF2A-4E8B-4982-9AAD-2479376199A6}" type="parTrans" cxnId="{FE7DA931-804A-4181-951B-36A047D12AB9}">
      <dgm:prSet/>
      <dgm:spPr/>
      <dgm:t>
        <a:bodyPr/>
        <a:lstStyle/>
        <a:p>
          <a:endParaRPr lang="en-US"/>
        </a:p>
      </dgm:t>
    </dgm:pt>
    <dgm:pt modelId="{C91FEDC8-1C59-4CF1-A570-005468CEF1E0}" type="sibTrans" cxnId="{FE7DA931-804A-4181-951B-36A047D12AB9}">
      <dgm:prSet/>
      <dgm:spPr/>
      <dgm:t>
        <a:bodyPr/>
        <a:lstStyle/>
        <a:p>
          <a:endParaRPr lang="en-US"/>
        </a:p>
      </dgm:t>
    </dgm:pt>
    <dgm:pt modelId="{DB1C95AE-3862-4728-B6AB-AA79F91B0195}">
      <dgm:prSet phldrT="[Text]"/>
      <dgm:spPr/>
      <dgm:t>
        <a:bodyPr/>
        <a:lstStyle/>
        <a:p>
          <a:r>
            <a:rPr lang="en-US"/>
            <a:t>First prod workloads</a:t>
          </a:r>
        </a:p>
      </dgm:t>
    </dgm:pt>
    <dgm:pt modelId="{E8261A86-D14F-46A8-8C3B-BD0A2D1CA457}" type="parTrans" cxnId="{7FC5B2D3-E41D-4E85-B958-6F056CDD7845}">
      <dgm:prSet/>
      <dgm:spPr/>
      <dgm:t>
        <a:bodyPr/>
        <a:lstStyle/>
        <a:p>
          <a:endParaRPr lang="en-US"/>
        </a:p>
      </dgm:t>
    </dgm:pt>
    <dgm:pt modelId="{8AEEA6B0-1E90-4217-8E1B-CFFC9B6D08B6}" type="sibTrans" cxnId="{7FC5B2D3-E41D-4E85-B958-6F056CDD7845}">
      <dgm:prSet/>
      <dgm:spPr/>
      <dgm:t>
        <a:bodyPr/>
        <a:lstStyle/>
        <a:p>
          <a:endParaRPr lang="en-US"/>
        </a:p>
      </dgm:t>
    </dgm:pt>
    <dgm:pt modelId="{9042F7F3-5F25-4321-B41F-F5E409AFE48B}">
      <dgm:prSet phldrT="[Text]"/>
      <dgm:spPr/>
      <dgm:t>
        <a:bodyPr/>
        <a:lstStyle/>
        <a:p>
          <a:r>
            <a:rPr lang="en-US"/>
            <a:t>100+ workloads</a:t>
          </a:r>
        </a:p>
      </dgm:t>
    </dgm:pt>
    <dgm:pt modelId="{26246C23-6399-4F44-9008-BB426E44B3AC}" type="parTrans" cxnId="{50780AED-54AC-4DF6-AE43-2203385B2CFA}">
      <dgm:prSet/>
      <dgm:spPr/>
      <dgm:t>
        <a:bodyPr/>
        <a:lstStyle/>
        <a:p>
          <a:endParaRPr lang="en-US"/>
        </a:p>
      </dgm:t>
    </dgm:pt>
    <dgm:pt modelId="{66DCF682-8223-452D-8FA2-74467AB2761F}" type="sibTrans" cxnId="{50780AED-54AC-4DF6-AE43-2203385B2CFA}">
      <dgm:prSet/>
      <dgm:spPr/>
      <dgm:t>
        <a:bodyPr/>
        <a:lstStyle/>
        <a:p>
          <a:endParaRPr lang="en-US"/>
        </a:p>
      </dgm:t>
    </dgm:pt>
    <dgm:pt modelId="{DD585CDF-1472-44A1-A374-6B4D86C884FF}" type="pres">
      <dgm:prSet presAssocID="{D1FC0FAC-5D91-4C55-999B-4179B7C366F0}" presName="Name0" presStyleCnt="0">
        <dgm:presLayoutVars>
          <dgm:dir/>
          <dgm:resizeHandles val="exact"/>
        </dgm:presLayoutVars>
      </dgm:prSet>
      <dgm:spPr/>
    </dgm:pt>
    <dgm:pt modelId="{71C9E1CF-D041-4F54-9E1D-612D210B72B8}" type="pres">
      <dgm:prSet presAssocID="{BB1A9A05-7311-4124-8E99-9B1FB412A8DF}" presName="node" presStyleLbl="node1" presStyleIdx="0" presStyleCnt="4">
        <dgm:presLayoutVars>
          <dgm:bulletEnabled val="1"/>
        </dgm:presLayoutVars>
      </dgm:prSet>
      <dgm:spPr/>
    </dgm:pt>
    <dgm:pt modelId="{F2C447F1-D6DB-48B3-8A33-28A623829F44}" type="pres">
      <dgm:prSet presAssocID="{832B7413-5951-4156-A0C9-FC21625393C9}" presName="sibTrans" presStyleLbl="sibTrans2D1" presStyleIdx="0" presStyleCnt="3"/>
      <dgm:spPr/>
    </dgm:pt>
    <dgm:pt modelId="{CA1B1F79-9BB4-4940-B067-0D0D379BEB5C}" type="pres">
      <dgm:prSet presAssocID="{832B7413-5951-4156-A0C9-FC21625393C9}" presName="connectorText" presStyleLbl="sibTrans2D1" presStyleIdx="0" presStyleCnt="3"/>
      <dgm:spPr/>
    </dgm:pt>
    <dgm:pt modelId="{3BE45CA9-BE92-47BF-91CF-4850E1B8DDA6}" type="pres">
      <dgm:prSet presAssocID="{1B9C6168-8AC5-493B-8E40-D2B71F85DA96}" presName="node" presStyleLbl="node1" presStyleIdx="1" presStyleCnt="4">
        <dgm:presLayoutVars>
          <dgm:bulletEnabled val="1"/>
        </dgm:presLayoutVars>
      </dgm:prSet>
      <dgm:spPr/>
    </dgm:pt>
    <dgm:pt modelId="{AF637EA2-956C-4272-B9CB-E61C3FAA9B8D}" type="pres">
      <dgm:prSet presAssocID="{C91FEDC8-1C59-4CF1-A570-005468CEF1E0}" presName="sibTrans" presStyleLbl="sibTrans2D1" presStyleIdx="1" presStyleCnt="3"/>
      <dgm:spPr/>
    </dgm:pt>
    <dgm:pt modelId="{2A821219-308E-4C8A-91A6-EFC97413C7B4}" type="pres">
      <dgm:prSet presAssocID="{C91FEDC8-1C59-4CF1-A570-005468CEF1E0}" presName="connectorText" presStyleLbl="sibTrans2D1" presStyleIdx="1" presStyleCnt="3"/>
      <dgm:spPr/>
    </dgm:pt>
    <dgm:pt modelId="{3EEBD222-0FE8-46F7-8205-F355B68E96E2}" type="pres">
      <dgm:prSet presAssocID="{DB1C95AE-3862-4728-B6AB-AA79F91B0195}" presName="node" presStyleLbl="node1" presStyleIdx="2" presStyleCnt="4">
        <dgm:presLayoutVars>
          <dgm:bulletEnabled val="1"/>
        </dgm:presLayoutVars>
      </dgm:prSet>
      <dgm:spPr/>
    </dgm:pt>
    <dgm:pt modelId="{23666999-BFA4-4440-B27F-DD80A786C0F4}" type="pres">
      <dgm:prSet presAssocID="{8AEEA6B0-1E90-4217-8E1B-CFFC9B6D08B6}" presName="sibTrans" presStyleLbl="sibTrans2D1" presStyleIdx="2" presStyleCnt="3"/>
      <dgm:spPr/>
    </dgm:pt>
    <dgm:pt modelId="{A9D1F46D-95D0-4B76-962A-33D1CD485EB6}" type="pres">
      <dgm:prSet presAssocID="{8AEEA6B0-1E90-4217-8E1B-CFFC9B6D08B6}" presName="connectorText" presStyleLbl="sibTrans2D1" presStyleIdx="2" presStyleCnt="3"/>
      <dgm:spPr/>
    </dgm:pt>
    <dgm:pt modelId="{F2F9151B-0B8F-4EB3-9503-920715399871}" type="pres">
      <dgm:prSet presAssocID="{9042F7F3-5F25-4321-B41F-F5E409AFE48B}" presName="node" presStyleLbl="node1" presStyleIdx="3" presStyleCnt="4">
        <dgm:presLayoutVars>
          <dgm:bulletEnabled val="1"/>
        </dgm:presLayoutVars>
      </dgm:prSet>
      <dgm:spPr/>
    </dgm:pt>
  </dgm:ptLst>
  <dgm:cxnLst>
    <dgm:cxn modelId="{B3457601-4CDE-4EC2-9761-68E9AE7D54CB}" type="presOf" srcId="{BB1A9A05-7311-4124-8E99-9B1FB412A8DF}" destId="{71C9E1CF-D041-4F54-9E1D-612D210B72B8}" srcOrd="0" destOrd="0" presId="urn:microsoft.com/office/officeart/2005/8/layout/process1"/>
    <dgm:cxn modelId="{FC91960F-F5E9-4C27-A980-17A93F58F62E}" type="presOf" srcId="{9042F7F3-5F25-4321-B41F-F5E409AFE48B}" destId="{F2F9151B-0B8F-4EB3-9503-920715399871}" srcOrd="0" destOrd="0" presId="urn:microsoft.com/office/officeart/2005/8/layout/process1"/>
    <dgm:cxn modelId="{9E693B21-11E8-498C-9C29-F5D708E8AF6A}" type="presOf" srcId="{832B7413-5951-4156-A0C9-FC21625393C9}" destId="{CA1B1F79-9BB4-4940-B067-0D0D379BEB5C}" srcOrd="1" destOrd="0" presId="urn:microsoft.com/office/officeart/2005/8/layout/process1"/>
    <dgm:cxn modelId="{FE7DA931-804A-4181-951B-36A047D12AB9}" srcId="{D1FC0FAC-5D91-4C55-999B-4179B7C366F0}" destId="{1B9C6168-8AC5-493B-8E40-D2B71F85DA96}" srcOrd="1" destOrd="0" parTransId="{667BFF2A-4E8B-4982-9AAD-2479376199A6}" sibTransId="{C91FEDC8-1C59-4CF1-A570-005468CEF1E0}"/>
    <dgm:cxn modelId="{37455D5F-E15A-4729-9A16-54CF9A0034ED}" srcId="{D1FC0FAC-5D91-4C55-999B-4179B7C366F0}" destId="{BB1A9A05-7311-4124-8E99-9B1FB412A8DF}" srcOrd="0" destOrd="0" parTransId="{D5DABC32-802E-4AB0-9794-CCD827BBFC7D}" sibTransId="{832B7413-5951-4156-A0C9-FC21625393C9}"/>
    <dgm:cxn modelId="{E7201D69-3863-4D44-BCB7-5DCC71878773}" type="presOf" srcId="{1B9C6168-8AC5-493B-8E40-D2B71F85DA96}" destId="{3BE45CA9-BE92-47BF-91CF-4850E1B8DDA6}" srcOrd="0" destOrd="0" presId="urn:microsoft.com/office/officeart/2005/8/layout/process1"/>
    <dgm:cxn modelId="{E4EA5077-3BAB-4093-9C0B-9D317B2D34CF}" type="presOf" srcId="{C91FEDC8-1C59-4CF1-A570-005468CEF1E0}" destId="{2A821219-308E-4C8A-91A6-EFC97413C7B4}" srcOrd="1" destOrd="0" presId="urn:microsoft.com/office/officeart/2005/8/layout/process1"/>
    <dgm:cxn modelId="{B3EE0087-752E-425D-B5A3-660626777E37}" type="presOf" srcId="{8AEEA6B0-1E90-4217-8E1B-CFFC9B6D08B6}" destId="{A9D1F46D-95D0-4B76-962A-33D1CD485EB6}" srcOrd="1" destOrd="0" presId="urn:microsoft.com/office/officeart/2005/8/layout/process1"/>
    <dgm:cxn modelId="{FAF1D497-CDCE-4009-95D0-86FD3601A73A}" type="presOf" srcId="{D1FC0FAC-5D91-4C55-999B-4179B7C366F0}" destId="{DD585CDF-1472-44A1-A374-6B4D86C884FF}" srcOrd="0" destOrd="0" presId="urn:microsoft.com/office/officeart/2005/8/layout/process1"/>
    <dgm:cxn modelId="{37C98C9B-7D7D-4EAB-902F-FA9DB0F8D50D}" type="presOf" srcId="{C91FEDC8-1C59-4CF1-A570-005468CEF1E0}" destId="{AF637EA2-956C-4272-B9CB-E61C3FAA9B8D}" srcOrd="0" destOrd="0" presId="urn:microsoft.com/office/officeart/2005/8/layout/process1"/>
    <dgm:cxn modelId="{261144AA-8657-480B-A48C-432F044A1A13}" type="presOf" srcId="{8AEEA6B0-1E90-4217-8E1B-CFFC9B6D08B6}" destId="{23666999-BFA4-4440-B27F-DD80A786C0F4}" srcOrd="0" destOrd="0" presId="urn:microsoft.com/office/officeart/2005/8/layout/process1"/>
    <dgm:cxn modelId="{8D12F3AE-0151-4670-A335-3A816B2EE219}" type="presOf" srcId="{DB1C95AE-3862-4728-B6AB-AA79F91B0195}" destId="{3EEBD222-0FE8-46F7-8205-F355B68E96E2}" srcOrd="0" destOrd="0" presId="urn:microsoft.com/office/officeart/2005/8/layout/process1"/>
    <dgm:cxn modelId="{7FC5B2D3-E41D-4E85-B958-6F056CDD7845}" srcId="{D1FC0FAC-5D91-4C55-999B-4179B7C366F0}" destId="{DB1C95AE-3862-4728-B6AB-AA79F91B0195}" srcOrd="2" destOrd="0" parTransId="{E8261A86-D14F-46A8-8C3B-BD0A2D1CA457}" sibTransId="{8AEEA6B0-1E90-4217-8E1B-CFFC9B6D08B6}"/>
    <dgm:cxn modelId="{50780AED-54AC-4DF6-AE43-2203385B2CFA}" srcId="{D1FC0FAC-5D91-4C55-999B-4179B7C366F0}" destId="{9042F7F3-5F25-4321-B41F-F5E409AFE48B}" srcOrd="3" destOrd="0" parTransId="{26246C23-6399-4F44-9008-BB426E44B3AC}" sibTransId="{66DCF682-8223-452D-8FA2-74467AB2761F}"/>
    <dgm:cxn modelId="{B50EF3FF-6A35-4135-8C19-865DEE2BC039}" type="presOf" srcId="{832B7413-5951-4156-A0C9-FC21625393C9}" destId="{F2C447F1-D6DB-48B3-8A33-28A623829F44}" srcOrd="0" destOrd="0" presId="urn:microsoft.com/office/officeart/2005/8/layout/process1"/>
    <dgm:cxn modelId="{ABC383A4-9B87-4DAE-9E3E-6BC0A01144C3}" type="presParOf" srcId="{DD585CDF-1472-44A1-A374-6B4D86C884FF}" destId="{71C9E1CF-D041-4F54-9E1D-612D210B72B8}" srcOrd="0" destOrd="0" presId="urn:microsoft.com/office/officeart/2005/8/layout/process1"/>
    <dgm:cxn modelId="{68836C16-42BB-42A3-B110-F666DDD8C3D2}" type="presParOf" srcId="{DD585CDF-1472-44A1-A374-6B4D86C884FF}" destId="{F2C447F1-D6DB-48B3-8A33-28A623829F44}" srcOrd="1" destOrd="0" presId="urn:microsoft.com/office/officeart/2005/8/layout/process1"/>
    <dgm:cxn modelId="{28B04E6D-85B8-4FE8-B506-E37274034BAC}" type="presParOf" srcId="{F2C447F1-D6DB-48B3-8A33-28A623829F44}" destId="{CA1B1F79-9BB4-4940-B067-0D0D379BEB5C}" srcOrd="0" destOrd="0" presId="urn:microsoft.com/office/officeart/2005/8/layout/process1"/>
    <dgm:cxn modelId="{B6FE2BC7-A289-41E1-9DC9-92816A98BA69}" type="presParOf" srcId="{DD585CDF-1472-44A1-A374-6B4D86C884FF}" destId="{3BE45CA9-BE92-47BF-91CF-4850E1B8DDA6}" srcOrd="2" destOrd="0" presId="urn:microsoft.com/office/officeart/2005/8/layout/process1"/>
    <dgm:cxn modelId="{0CBD9872-2519-45F4-8C97-DD94C7CB7B96}" type="presParOf" srcId="{DD585CDF-1472-44A1-A374-6B4D86C884FF}" destId="{AF637EA2-956C-4272-B9CB-E61C3FAA9B8D}" srcOrd="3" destOrd="0" presId="urn:microsoft.com/office/officeart/2005/8/layout/process1"/>
    <dgm:cxn modelId="{6D809FF9-469B-4B5A-8149-0C3B73FEDAA5}" type="presParOf" srcId="{AF637EA2-956C-4272-B9CB-E61C3FAA9B8D}" destId="{2A821219-308E-4C8A-91A6-EFC97413C7B4}" srcOrd="0" destOrd="0" presId="urn:microsoft.com/office/officeart/2005/8/layout/process1"/>
    <dgm:cxn modelId="{3A1A58F3-BBBF-41F5-8069-8B1ACF1C6EB6}" type="presParOf" srcId="{DD585CDF-1472-44A1-A374-6B4D86C884FF}" destId="{3EEBD222-0FE8-46F7-8205-F355B68E96E2}" srcOrd="4" destOrd="0" presId="urn:microsoft.com/office/officeart/2005/8/layout/process1"/>
    <dgm:cxn modelId="{AB6BE5BC-3DC5-46FA-BD74-5BF128D072AB}" type="presParOf" srcId="{DD585CDF-1472-44A1-A374-6B4D86C884FF}" destId="{23666999-BFA4-4440-B27F-DD80A786C0F4}" srcOrd="5" destOrd="0" presId="urn:microsoft.com/office/officeart/2005/8/layout/process1"/>
    <dgm:cxn modelId="{146E8D82-8841-44A7-94C2-1757E437167F}" type="presParOf" srcId="{23666999-BFA4-4440-B27F-DD80A786C0F4}" destId="{A9D1F46D-95D0-4B76-962A-33D1CD485EB6}" srcOrd="0" destOrd="0" presId="urn:microsoft.com/office/officeart/2005/8/layout/process1"/>
    <dgm:cxn modelId="{5DF11F57-94C3-4915-978D-401934C761C5}" type="presParOf" srcId="{DD585CDF-1472-44A1-A374-6B4D86C884FF}" destId="{F2F9151B-0B8F-4EB3-9503-920715399871}"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9E1CF-D041-4F54-9E1D-612D210B72B8}">
      <dsp:nvSpPr>
        <dsp:cNvPr id="0" name=""/>
        <dsp:cNvSpPr/>
      </dsp:nvSpPr>
      <dsp:spPr>
        <a:xfrm>
          <a:off x="3571"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workload</a:t>
          </a:r>
        </a:p>
      </dsp:txBody>
      <dsp:txXfrm>
        <a:off x="31015" y="306318"/>
        <a:ext cx="1506815" cy="882133"/>
      </dsp:txXfrm>
    </dsp:sp>
    <dsp:sp modelId="{F2C447F1-D6DB-48B3-8A33-28A623829F44}">
      <dsp:nvSpPr>
        <dsp:cNvPr id="0" name=""/>
        <dsp:cNvSpPr/>
      </dsp:nvSpPr>
      <dsp:spPr>
        <a:xfrm>
          <a:off x="1721445"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631194"/>
        <a:ext cx="231757" cy="232382"/>
      </dsp:txXfrm>
    </dsp:sp>
    <dsp:sp modelId="{3BE45CA9-BE92-47BF-91CF-4850E1B8DDA6}">
      <dsp:nvSpPr>
        <dsp:cNvPr id="0" name=""/>
        <dsp:cNvSpPr/>
      </dsp:nvSpPr>
      <dsp:spPr>
        <a:xfrm>
          <a:off x="2189956"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10* workload</a:t>
          </a:r>
        </a:p>
      </dsp:txBody>
      <dsp:txXfrm>
        <a:off x="2217400" y="306318"/>
        <a:ext cx="1506815" cy="882133"/>
      </dsp:txXfrm>
    </dsp:sp>
    <dsp:sp modelId="{AF637EA2-956C-4272-B9CB-E61C3FAA9B8D}">
      <dsp:nvSpPr>
        <dsp:cNvPr id="0" name=""/>
        <dsp:cNvSpPr/>
      </dsp:nvSpPr>
      <dsp:spPr>
        <a:xfrm>
          <a:off x="3907829"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631194"/>
        <a:ext cx="231757" cy="232382"/>
      </dsp:txXfrm>
    </dsp:sp>
    <dsp:sp modelId="{3EEBD222-0FE8-46F7-8205-F355B68E96E2}">
      <dsp:nvSpPr>
        <dsp:cNvPr id="0" name=""/>
        <dsp:cNvSpPr/>
      </dsp:nvSpPr>
      <dsp:spPr>
        <a:xfrm>
          <a:off x="4376340"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prod workloads</a:t>
          </a:r>
        </a:p>
      </dsp:txBody>
      <dsp:txXfrm>
        <a:off x="4403784" y="306318"/>
        <a:ext cx="1506815" cy="882133"/>
      </dsp:txXfrm>
    </dsp:sp>
    <dsp:sp modelId="{23666999-BFA4-4440-B27F-DD80A786C0F4}">
      <dsp:nvSpPr>
        <dsp:cNvPr id="0" name=""/>
        <dsp:cNvSpPr/>
      </dsp:nvSpPr>
      <dsp:spPr>
        <a:xfrm>
          <a:off x="6094214"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631194"/>
        <a:ext cx="231757" cy="232382"/>
      </dsp:txXfrm>
    </dsp:sp>
    <dsp:sp modelId="{F2F9151B-0B8F-4EB3-9503-920715399871}">
      <dsp:nvSpPr>
        <dsp:cNvPr id="0" name=""/>
        <dsp:cNvSpPr/>
      </dsp:nvSpPr>
      <dsp:spPr>
        <a:xfrm>
          <a:off x="6562724"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100+ workloads</a:t>
          </a:r>
        </a:p>
      </dsp:txBody>
      <dsp:txXfrm>
        <a:off x="6590168" y="306318"/>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9E1CF-D041-4F54-9E1D-612D210B72B8}">
      <dsp:nvSpPr>
        <dsp:cNvPr id="0" name=""/>
        <dsp:cNvSpPr/>
      </dsp:nvSpPr>
      <dsp:spPr>
        <a:xfrm>
          <a:off x="3968"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Start Small landing zones</a:t>
          </a:r>
        </a:p>
      </dsp:txBody>
      <dsp:txXfrm>
        <a:off x="25589" y="399912"/>
        <a:ext cx="1187070" cy="694945"/>
      </dsp:txXfrm>
    </dsp:sp>
    <dsp:sp modelId="{F2C447F1-D6DB-48B3-8A33-28A623829F44}">
      <dsp:nvSpPr>
        <dsp:cNvPr id="0" name=""/>
        <dsp:cNvSpPr/>
      </dsp:nvSpPr>
      <dsp:spPr>
        <a:xfrm>
          <a:off x="1357312" y="59482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57312" y="655849"/>
        <a:ext cx="182578" cy="183071"/>
      </dsp:txXfrm>
    </dsp:sp>
    <dsp:sp modelId="{3BE45CA9-BE92-47BF-91CF-4850E1B8DDA6}">
      <dsp:nvSpPr>
        <dsp:cNvPr id="0" name=""/>
        <dsp:cNvSpPr/>
      </dsp:nvSpPr>
      <dsp:spPr>
        <a:xfrm>
          <a:off x="1726406"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Connected environments</a:t>
          </a:r>
        </a:p>
      </dsp:txBody>
      <dsp:txXfrm>
        <a:off x="1748027" y="399912"/>
        <a:ext cx="1187070" cy="694945"/>
      </dsp:txXfrm>
    </dsp:sp>
    <dsp:sp modelId="{AF637EA2-956C-4272-B9CB-E61C3FAA9B8D}">
      <dsp:nvSpPr>
        <dsp:cNvPr id="0" name=""/>
        <dsp:cNvSpPr/>
      </dsp:nvSpPr>
      <dsp:spPr>
        <a:xfrm>
          <a:off x="3079750" y="59482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079750" y="655849"/>
        <a:ext cx="182578" cy="183071"/>
      </dsp:txXfrm>
    </dsp:sp>
    <dsp:sp modelId="{3EEBD222-0FE8-46F7-8205-F355B68E96E2}">
      <dsp:nvSpPr>
        <dsp:cNvPr id="0" name=""/>
        <dsp:cNvSpPr/>
      </dsp:nvSpPr>
      <dsp:spPr>
        <a:xfrm>
          <a:off x="3448843"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Secure landing zones</a:t>
          </a:r>
        </a:p>
      </dsp:txBody>
      <dsp:txXfrm>
        <a:off x="3470464" y="399912"/>
        <a:ext cx="1187070" cy="694945"/>
      </dsp:txXfrm>
    </dsp:sp>
    <dsp:sp modelId="{23666999-BFA4-4440-B27F-DD80A786C0F4}">
      <dsp:nvSpPr>
        <dsp:cNvPr id="0" name=""/>
        <dsp:cNvSpPr/>
      </dsp:nvSpPr>
      <dsp:spPr>
        <a:xfrm>
          <a:off x="4802187" y="59482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802187" y="655849"/>
        <a:ext cx="182578" cy="183071"/>
      </dsp:txXfrm>
    </dsp:sp>
    <dsp:sp modelId="{F2F9151B-0B8F-4EB3-9503-920715399871}">
      <dsp:nvSpPr>
        <dsp:cNvPr id="0" name=""/>
        <dsp:cNvSpPr/>
      </dsp:nvSpPr>
      <dsp:spPr>
        <a:xfrm>
          <a:off x="5171281"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Shared services model</a:t>
          </a:r>
        </a:p>
      </dsp:txBody>
      <dsp:txXfrm>
        <a:off x="5192902" y="399912"/>
        <a:ext cx="1187070" cy="694945"/>
      </dsp:txXfrm>
    </dsp:sp>
    <dsp:sp modelId="{DC0C544E-8C16-4091-92C9-334BBB483E59}">
      <dsp:nvSpPr>
        <dsp:cNvPr id="0" name=""/>
        <dsp:cNvSpPr/>
      </dsp:nvSpPr>
      <dsp:spPr>
        <a:xfrm>
          <a:off x="6524624" y="59482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24624" y="655849"/>
        <a:ext cx="182578" cy="183071"/>
      </dsp:txXfrm>
    </dsp:sp>
    <dsp:sp modelId="{65ACFBAA-9D0C-493D-B877-62EFE2AA72BD}">
      <dsp:nvSpPr>
        <dsp:cNvPr id="0" name=""/>
        <dsp:cNvSpPr/>
      </dsp:nvSpPr>
      <dsp:spPr>
        <a:xfrm>
          <a:off x="6893718"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err="1"/>
            <a:t>CCoE</a:t>
          </a:r>
          <a:r>
            <a:rPr lang="en-US" sz="1300" kern="1200"/>
            <a:t> and operating model</a:t>
          </a:r>
        </a:p>
      </dsp:txBody>
      <dsp:txXfrm>
        <a:off x="6915339" y="399912"/>
        <a:ext cx="1187070" cy="694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9E1CF-D041-4F54-9E1D-612D210B72B8}">
      <dsp:nvSpPr>
        <dsp:cNvPr id="0" name=""/>
        <dsp:cNvSpPr/>
      </dsp:nvSpPr>
      <dsp:spPr>
        <a:xfrm>
          <a:off x="3571"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workload</a:t>
          </a:r>
        </a:p>
      </dsp:txBody>
      <dsp:txXfrm>
        <a:off x="31015" y="306318"/>
        <a:ext cx="1506815" cy="882133"/>
      </dsp:txXfrm>
    </dsp:sp>
    <dsp:sp modelId="{F2C447F1-D6DB-48B3-8A33-28A623829F44}">
      <dsp:nvSpPr>
        <dsp:cNvPr id="0" name=""/>
        <dsp:cNvSpPr/>
      </dsp:nvSpPr>
      <dsp:spPr>
        <a:xfrm>
          <a:off x="1721445"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631194"/>
        <a:ext cx="231757" cy="232382"/>
      </dsp:txXfrm>
    </dsp:sp>
    <dsp:sp modelId="{3BE45CA9-BE92-47BF-91CF-4850E1B8DDA6}">
      <dsp:nvSpPr>
        <dsp:cNvPr id="0" name=""/>
        <dsp:cNvSpPr/>
      </dsp:nvSpPr>
      <dsp:spPr>
        <a:xfrm>
          <a:off x="2189956"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10* workload</a:t>
          </a:r>
        </a:p>
      </dsp:txBody>
      <dsp:txXfrm>
        <a:off x="2217400" y="306318"/>
        <a:ext cx="1506815" cy="882133"/>
      </dsp:txXfrm>
    </dsp:sp>
    <dsp:sp modelId="{AF637EA2-956C-4272-B9CB-E61C3FAA9B8D}">
      <dsp:nvSpPr>
        <dsp:cNvPr id="0" name=""/>
        <dsp:cNvSpPr/>
      </dsp:nvSpPr>
      <dsp:spPr>
        <a:xfrm>
          <a:off x="3907829"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631194"/>
        <a:ext cx="231757" cy="232382"/>
      </dsp:txXfrm>
    </dsp:sp>
    <dsp:sp modelId="{3EEBD222-0FE8-46F7-8205-F355B68E96E2}">
      <dsp:nvSpPr>
        <dsp:cNvPr id="0" name=""/>
        <dsp:cNvSpPr/>
      </dsp:nvSpPr>
      <dsp:spPr>
        <a:xfrm>
          <a:off x="4376340"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prod workloads</a:t>
          </a:r>
        </a:p>
      </dsp:txBody>
      <dsp:txXfrm>
        <a:off x="4403784" y="306318"/>
        <a:ext cx="1506815" cy="882133"/>
      </dsp:txXfrm>
    </dsp:sp>
    <dsp:sp modelId="{23666999-BFA4-4440-B27F-DD80A786C0F4}">
      <dsp:nvSpPr>
        <dsp:cNvPr id="0" name=""/>
        <dsp:cNvSpPr/>
      </dsp:nvSpPr>
      <dsp:spPr>
        <a:xfrm>
          <a:off x="6094214"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631194"/>
        <a:ext cx="231757" cy="232382"/>
      </dsp:txXfrm>
    </dsp:sp>
    <dsp:sp modelId="{F2F9151B-0B8F-4EB3-9503-920715399871}">
      <dsp:nvSpPr>
        <dsp:cNvPr id="0" name=""/>
        <dsp:cNvSpPr/>
      </dsp:nvSpPr>
      <dsp:spPr>
        <a:xfrm>
          <a:off x="6562724"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100+ workloads</a:t>
          </a:r>
        </a:p>
      </dsp:txBody>
      <dsp:txXfrm>
        <a:off x="6590168" y="306318"/>
        <a:ext cx="1506815" cy="88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design principles</a:t>
          </a:r>
          <a:r>
            <a:rPr lang="en-US" sz="1300" kern="120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foundation: </a:t>
          </a:r>
          <a:r>
            <a:rPr lang="en-US" sz="1300" kern="120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a:t>Enterprise-scale landing zone(s): </a:t>
          </a:r>
          <a:r>
            <a:rPr lang="en-US" sz="1300" kern="120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05-Apr-22 2:49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05-Apr-22 2:48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refacto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cloud-adoption-framework/read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05-Apr-22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99963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There are different Azure landing zone implementation options and each of them provide a different deployment approach. Before choosing an implementation option, let’s talk about the design areas for Azure landing zones.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a:p>
            <a:r>
              <a:rPr lang="en-US" dirty="0"/>
              <a:t>Talking points ---</a:t>
            </a:r>
          </a:p>
          <a:p>
            <a:pPr marL="342900" indent="-342900">
              <a:buFont typeface="+mj-lt"/>
              <a:buAutoNum type="arabicPeriod"/>
            </a:pPr>
            <a:r>
              <a:rPr lang="en-US" sz="1800" dirty="0">
                <a:latin typeface="Segoe UI" panose="020B0502040204020203" pitchFamily="34" charset="0"/>
              </a:rPr>
              <a:t>Enterprise enrollment: IF you are making a commitment to use a specific amount of Azure, you'll want to consider how your EA enrollment is configured &amp; ensure your Azure AD tenant is aligned.</a:t>
            </a:r>
          </a:p>
          <a:p>
            <a:pPr marL="342900" indent="-342900">
              <a:buFont typeface="+mj-lt"/>
              <a:buAutoNum type="arabicPeriod"/>
            </a:pPr>
            <a:r>
              <a:rPr lang="en-US" sz="1800" dirty="0">
                <a:latin typeface="Segoe UI" panose="020B0502040204020203" pitchFamily="34" charset="0"/>
              </a:rPr>
              <a:t>Identity: Are you using your existing Azure AD tenant from Office 365 by applying RBAC? Or do you have deeper security requirements that require more considerations?</a:t>
            </a:r>
          </a:p>
          <a:p>
            <a:pPr marL="342900" indent="-342900">
              <a:buFont typeface="+mj-lt"/>
              <a:buAutoNum type="arabicPeriod"/>
            </a:pPr>
            <a:r>
              <a:rPr lang="en-US" sz="1800" dirty="0">
                <a:latin typeface="Segoe UI" panose="020B0502040204020203" pitchFamily="34" charset="0"/>
              </a:rPr>
              <a:t>Resource organization: Get a jump on cloud governance by preparing for proper resource organization early. This includes things like naming, tagging, subscriptions, resource groups, and management groups. Good design now will make portfolio governance easier later</a:t>
            </a:r>
          </a:p>
          <a:p>
            <a:pPr marL="342900" indent="-342900">
              <a:buFont typeface="+mj-lt"/>
              <a:buAutoNum type="arabicPeriod"/>
            </a:pPr>
            <a:r>
              <a:rPr lang="en-US" sz="1800" b="1" i="1" dirty="0">
                <a:highlight>
                  <a:srgbClr val="FFFF00"/>
                </a:highlight>
                <a:latin typeface="Segoe UI" panose="020B0502040204020203" pitchFamily="34" charset="0"/>
              </a:rPr>
              <a:t>Network Topology &amp; Connectivity</a:t>
            </a:r>
            <a:r>
              <a:rPr lang="en-US" sz="1800" dirty="0">
                <a:highlight>
                  <a:srgbClr val="FFFF00"/>
                </a:highlight>
                <a:latin typeface="Segoe UI" panose="020B0502040204020203" pitchFamily="34" charset="0"/>
              </a:rPr>
              <a:t>: </a:t>
            </a:r>
            <a:r>
              <a:rPr lang="en-US" sz="1800" dirty="0">
                <a:latin typeface="Segoe UI" panose="020B0502040204020203" pitchFamily="34" charset="0"/>
              </a:rPr>
              <a:t>are the two must have considerations. Until you understand how things connect to in the cloud &amp; how people gain access, you can't really use the cloud</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US" b="1" i="1" dirty="0">
                <a:effectLst/>
              </a:rPr>
              <a:t>Business continuity and disaster recovery </a:t>
            </a:r>
            <a:r>
              <a:rPr lang="en-US" dirty="0">
                <a:effectLst/>
              </a:rPr>
              <a:t>- BCDR provides the foundation for reliability and rapid recovery. </a:t>
            </a:r>
            <a:r>
              <a:rPr lang="en-US" sz="900" dirty="0">
                <a:latin typeface="Segoe UI" panose="020B0502040204020203" pitchFamily="34" charset="0"/>
              </a:rPr>
              <a:t>BCDR isn't really a design area, its a discipline under CAF Manage. i don't generally talk to it as a pillar, even though its on the design areas page. if anything just a brief mention of it during the Operations baseline talking point.</a:t>
            </a:r>
          </a:p>
          <a:p>
            <a:pPr marL="342900" indent="-342900">
              <a:buFont typeface="+mj-lt"/>
              <a:buAutoNum type="arabicPeriod"/>
            </a:pPr>
            <a:r>
              <a:rPr lang="en-US" sz="1800" dirty="0">
                <a:latin typeface="Segoe UI" panose="020B0502040204020203" pitchFamily="34" charset="0"/>
              </a:rPr>
              <a:t>Governance disciplines: Begin including the governance disciplines in every landing zone to get an early start on governance, security baseline, and compliance policies. </a:t>
            </a:r>
          </a:p>
          <a:p>
            <a:pPr marL="342900" indent="-342900">
              <a:buFont typeface="+mj-lt"/>
              <a:buAutoNum type="arabicPeriod"/>
            </a:pPr>
            <a:r>
              <a:rPr lang="en-US" sz="1800" dirty="0">
                <a:latin typeface="Segoe UI" panose="020B0502040204020203" pitchFamily="34" charset="0"/>
              </a:rPr>
              <a:t>Deployment options: Azure landing zones provide a variety of deployment options to fit your operating model</a:t>
            </a:r>
          </a:p>
          <a:p>
            <a:pPr marL="342900" indent="-342900">
              <a:buFont typeface="+mj-lt"/>
              <a:buAutoNum type="arabicPeriod"/>
            </a:pPr>
            <a:r>
              <a:rPr lang="en-US" sz="1800" dirty="0">
                <a:latin typeface="Segoe UI" panose="020B0502040204020203" pitchFamily="34" charset="0"/>
              </a:rPr>
              <a:t>Operations Baseline: Get a jump start on operations management (CAF Manage) by preparing each landing zone for visibility, operational compliance, and protect/recover processes.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1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a:t>
            </a:r>
            <a:r>
              <a:rPr lang="en-US">
                <a:hlinkClick r:id="rId3"/>
              </a:rPr>
              <a:t>https://docs.microsoft.com/en-us/azure/cloud-adoption-framework/ready/landing-zone/refactor</a:t>
            </a:r>
            <a:endParaRPr lang="en-US"/>
          </a:p>
          <a:p>
            <a:endParaRPr lang="en-US"/>
          </a:p>
          <a:p>
            <a:r>
              <a:rPr lang="en-US"/>
              <a:t>The Ready methodology uses refactoring to accelerate migration and remove common blockers (covered in slides 18-19).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3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when I was talking about what you are going to build, and how important is to know that so you have the right foundation. </a:t>
            </a:r>
          </a:p>
          <a:p>
            <a:r>
              <a:rPr lang="en-US"/>
              <a:t>Maturity on cloud adoption and complexity grows as the cloud operating model gets more complex and align to that the landing zones grows in complexity.</a:t>
            </a:r>
          </a:p>
          <a:p>
            <a:endParaRPr lang="en-US"/>
          </a:p>
          <a:p>
            <a:r>
              <a:rPr lang="en-US" b="1"/>
              <a:t>Talking points</a:t>
            </a:r>
          </a:p>
          <a:p>
            <a:r>
              <a:rPr lang="en-US" b="1" u="none" strike="noStrike">
                <a:effectLst/>
              </a:rPr>
              <a:t>Workload operations </a:t>
            </a:r>
            <a:r>
              <a:rPr lang="en-US" b="0" u="none" strike="noStrike">
                <a:effectLst/>
                <a:sym typeface="Wingdings" panose="05000000000000000000" pitchFamily="2" charset="2"/>
              </a:rPr>
              <a:t> Fully decentralized  focus on WAF guidance</a:t>
            </a:r>
          </a:p>
          <a:p>
            <a:r>
              <a:rPr lang="en-US" b="1" u="none" strike="noStrike">
                <a:effectLst/>
                <a:sym typeface="Wingdings" panose="05000000000000000000" pitchFamily="2" charset="2"/>
              </a:rPr>
              <a:t>Central operation </a:t>
            </a:r>
            <a:r>
              <a:rPr lang="en-US" b="0" u="none" strike="noStrike">
                <a:effectLst/>
                <a:sym typeface="Wingdings" panose="05000000000000000000" pitchFamily="2" charset="2"/>
              </a:rPr>
              <a:t> Central IT services  start small and expand (CAF Migration/Foundation blueprints or Terraform)</a:t>
            </a:r>
          </a:p>
          <a:p>
            <a:r>
              <a:rPr lang="en-US" b="1" u="none" strike="noStrike">
                <a:effectLst/>
                <a:sym typeface="Wingdings" panose="05000000000000000000" pitchFamily="2" charset="2"/>
              </a:rPr>
              <a:t>Portfolio operations</a:t>
            </a:r>
            <a:r>
              <a:rPr lang="en-US" b="0" u="none" strike="noStrike">
                <a:effectLst/>
                <a:sym typeface="Wingdings" panose="05000000000000000000" pitchFamily="2" charset="2"/>
              </a:rPr>
              <a:t>  Cloud Center of Excellence  rich initial implementation (ESLZ)</a:t>
            </a:r>
          </a:p>
          <a:p>
            <a:r>
              <a:rPr lang="en-US" b="1" u="none" strike="noStrike">
                <a:effectLst/>
                <a:sym typeface="Wingdings" panose="05000000000000000000" pitchFamily="2" charset="2"/>
              </a:rPr>
              <a:t>Global operations</a:t>
            </a:r>
            <a:r>
              <a:rPr lang="en-US" b="0" u="none" strike="noStrike">
                <a:effectLst/>
                <a:sym typeface="Wingdings" panose="05000000000000000000" pitchFamily="2" charset="2"/>
              </a:rPr>
              <a:t>  complex operating models  combination</a:t>
            </a:r>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05-Apr-22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48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when I was talking about what you are going to build, and how important is to know that so you have the right foundation. </a:t>
            </a:r>
          </a:p>
          <a:p>
            <a:r>
              <a:rPr lang="en-US"/>
              <a:t>Maturity on cloud adoption and complexity grows as the cloud operating model gets more complex and align to that the landing zones grows in complexity.</a:t>
            </a:r>
          </a:p>
          <a:p>
            <a:endParaRPr lang="en-US"/>
          </a:p>
          <a:p>
            <a:r>
              <a:rPr lang="en-US" b="1"/>
              <a:t>Talking points</a:t>
            </a:r>
          </a:p>
          <a:p>
            <a:r>
              <a:rPr lang="en-US" b="1" u="none" strike="noStrike">
                <a:effectLst/>
              </a:rPr>
              <a:t>Workload operations </a:t>
            </a:r>
            <a:r>
              <a:rPr lang="en-US" b="0" u="none" strike="noStrike">
                <a:effectLst/>
                <a:sym typeface="Wingdings" panose="05000000000000000000" pitchFamily="2" charset="2"/>
              </a:rPr>
              <a:t> Fully decentralized  focus on WAF guidance</a:t>
            </a:r>
          </a:p>
          <a:p>
            <a:r>
              <a:rPr lang="en-US" b="1" u="none" strike="noStrike">
                <a:effectLst/>
                <a:sym typeface="Wingdings" panose="05000000000000000000" pitchFamily="2" charset="2"/>
              </a:rPr>
              <a:t>Central operation </a:t>
            </a:r>
            <a:r>
              <a:rPr lang="en-US" b="0" u="none" strike="noStrike">
                <a:effectLst/>
                <a:sym typeface="Wingdings" panose="05000000000000000000" pitchFamily="2" charset="2"/>
              </a:rPr>
              <a:t> Central IT services  start small and expand (CAF Migration/Foundation blueprints or Terraform)</a:t>
            </a:r>
          </a:p>
          <a:p>
            <a:r>
              <a:rPr lang="en-US" b="1" u="none" strike="noStrike">
                <a:effectLst/>
                <a:sym typeface="Wingdings" panose="05000000000000000000" pitchFamily="2" charset="2"/>
              </a:rPr>
              <a:t>Portfolio operations</a:t>
            </a:r>
            <a:r>
              <a:rPr lang="en-US" b="0" u="none" strike="noStrike">
                <a:effectLst/>
                <a:sym typeface="Wingdings" panose="05000000000000000000" pitchFamily="2" charset="2"/>
              </a:rPr>
              <a:t>  Cloud Center of Excellence  rich initial implementation (ESLZ)</a:t>
            </a:r>
          </a:p>
          <a:p>
            <a:r>
              <a:rPr lang="en-US" b="1" u="none" strike="noStrike">
                <a:effectLst/>
                <a:sym typeface="Wingdings" panose="05000000000000000000" pitchFamily="2" charset="2"/>
              </a:rPr>
              <a:t>Global operations</a:t>
            </a:r>
            <a:r>
              <a:rPr lang="en-US" b="0" u="none" strike="noStrike">
                <a:effectLst/>
                <a:sym typeface="Wingdings" panose="05000000000000000000" pitchFamily="2" charset="2"/>
              </a:rPr>
              <a:t>  complex operating models  combination</a:t>
            </a:r>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05-Apr-22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442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016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a:cs typeface="Segoe UI Semilight"/>
            </a:endParaRPr>
          </a:p>
          <a:p>
            <a:pPr algn="l"/>
            <a:r>
              <a:rPr lang="en-US" b="0" i="0">
                <a:solidFill>
                  <a:srgbClr val="171717"/>
                </a:solidFill>
                <a:effectLst/>
                <a:latin typeface="Segoe UI" panose="020B0502040204020203" pitchFamily="34" charset="0"/>
              </a:rPr>
              <a:t>Whether you start with enterprise scale or Start small and expand we focus on core technical constructs that must be designed and developed within the context of your requirements to create compliant technical landing zone environments and the conditions for successful Azure adoption.</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Identity and access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Policy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Management and monitoring</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Network topology and connectivity</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Shared services infrastructure</a:t>
            </a:r>
          </a:p>
          <a:p>
            <a:pPr algn="l">
              <a:buFont typeface="Arial" panose="020B0604020202020204" pitchFamily="34" charset="0"/>
              <a:buChar char="•"/>
            </a:pPr>
            <a:r>
              <a:rPr lang="en-US" b="1" i="0">
                <a:solidFill>
                  <a:srgbClr val="171717"/>
                </a:solidFill>
                <a:effectLst/>
                <a:latin typeface="Segoe UI" panose="020B0502040204020203" pitchFamily="34" charset="0"/>
              </a:rPr>
              <a:t>DevOps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4104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To better align with the methodologies of the Cloud Adoption Framework, the principles above are grouped into actionable landing zone improvements:</a:t>
            </a:r>
          </a:p>
          <a:p>
            <a:pPr algn="l">
              <a:buFont typeface="Arial" panose="020B0604020202020204" pitchFamily="34" charset="0"/>
              <a:buChar char="•"/>
            </a:pPr>
            <a:r>
              <a:rPr lang="en-US" b="0" i="0">
                <a:solidFill>
                  <a:srgbClr val="171717"/>
                </a:solidFill>
                <a:effectLst/>
                <a:latin typeface="Segoe UI" panose="020B0502040204020203" pitchFamily="34" charset="0"/>
              </a:rPr>
              <a:t>Basic considerations: Refactor a landing zone to refine hosting, fundamentals, and other foundational elements.</a:t>
            </a:r>
          </a:p>
          <a:p>
            <a:pPr algn="l">
              <a:buFont typeface="Arial" panose="020B0604020202020204" pitchFamily="34" charset="0"/>
              <a:buChar char="•"/>
            </a:pPr>
            <a:r>
              <a:rPr lang="en-US" b="0" i="0">
                <a:solidFill>
                  <a:srgbClr val="171717"/>
                </a:solidFill>
                <a:effectLst/>
                <a:latin typeface="Segoe UI" panose="020B0502040204020203" pitchFamily="34" charset="0"/>
              </a:rPr>
              <a:t>Operations expansions: Add operations management configurations to improve </a:t>
            </a:r>
            <a:r>
              <a:rPr lang="en-US" b="1" i="0">
                <a:solidFill>
                  <a:srgbClr val="171717"/>
                </a:solidFill>
                <a:effectLst/>
                <a:latin typeface="Segoe UI" panose="020B0502040204020203" pitchFamily="34" charset="0"/>
              </a:rPr>
              <a:t>performance, reliability, and operational excellence</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0" i="0">
                <a:solidFill>
                  <a:srgbClr val="171717"/>
                </a:solidFill>
                <a:effectLst/>
                <a:latin typeface="Segoe UI" panose="020B0502040204020203" pitchFamily="34" charset="0"/>
              </a:rPr>
              <a:t>Governance expansions: Add governance configurations to improve </a:t>
            </a:r>
            <a:r>
              <a:rPr lang="en-US" b="1" i="0">
                <a:solidFill>
                  <a:srgbClr val="171717"/>
                </a:solidFill>
                <a:effectLst/>
                <a:latin typeface="Segoe UI" panose="020B0502040204020203" pitchFamily="34" charset="0"/>
              </a:rPr>
              <a:t>cost, reliability, security</a:t>
            </a:r>
            <a:r>
              <a:rPr lang="en-US" b="0" i="0">
                <a:solidFill>
                  <a:srgbClr val="171717"/>
                </a:solidFill>
                <a:effectLst/>
                <a:latin typeface="Segoe UI" panose="020B0502040204020203" pitchFamily="34" charset="0"/>
              </a:rPr>
              <a:t>, and consistency.</a:t>
            </a:r>
          </a:p>
          <a:p>
            <a:pPr algn="l">
              <a:buFont typeface="Arial" panose="020B0604020202020204" pitchFamily="34" charset="0"/>
              <a:buChar char="•"/>
            </a:pPr>
            <a:r>
              <a:rPr lang="en-US" b="0" i="0">
                <a:solidFill>
                  <a:srgbClr val="171717"/>
                </a:solidFill>
                <a:effectLst/>
                <a:latin typeface="Segoe UI" panose="020B0502040204020203" pitchFamily="34" charset="0"/>
              </a:rPr>
              <a:t>Security expansions: Add </a:t>
            </a:r>
            <a:r>
              <a:rPr lang="en-US" b="1" i="0">
                <a:solidFill>
                  <a:srgbClr val="171717"/>
                </a:solidFill>
                <a:effectLst/>
                <a:latin typeface="Segoe UI" panose="020B0502040204020203" pitchFamily="34" charset="0"/>
              </a:rPr>
              <a:t>security</a:t>
            </a:r>
            <a:r>
              <a:rPr lang="en-US" b="0" i="0">
                <a:solidFill>
                  <a:srgbClr val="171717"/>
                </a:solidFill>
                <a:effectLst/>
                <a:latin typeface="Segoe UI" panose="020B0502040204020203" pitchFamily="34" charset="0"/>
              </a:rPr>
              <a:t> configurations to improve protection of sensitive data and critical systems.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761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During our customer pilots we plan to validate both if possible but he priority in the architecture.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21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not consider any abstraction layers such as customer developed portals or tooling and should provide a consistent experience for both </a:t>
            </a:r>
            <a:r>
              <a:rPr lang="en-US" sz="882" b="0" i="0" kern="1200" err="1">
                <a:solidFill>
                  <a:schemeClr val="tx1"/>
                </a:solidFill>
                <a:effectLst/>
                <a:latin typeface="Segoe UI" panose="020B0502040204020203" pitchFamily="34" charset="0"/>
                <a:ea typeface="+mn-ea"/>
                <a:cs typeface="+mn-cs"/>
              </a:rPr>
              <a:t>AppOps</a:t>
            </a:r>
            <a:r>
              <a:rPr lang="en-US" sz="882" b="0" i="0"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June 15, we release ES in the CAF </a:t>
            </a:r>
          </a:p>
          <a:p>
            <a:endParaRPr lang="en-US"/>
          </a:p>
          <a:p>
            <a:pPr marL="228600" indent="-228600">
              <a:buAutoNum type="arabicPeriod"/>
            </a:pPr>
            <a:r>
              <a:rPr lang="en-US"/>
              <a:t>Enterprise-scale Architecture in the CAF under Ready</a:t>
            </a:r>
          </a:p>
          <a:p>
            <a:pPr marL="228600" indent="-228600">
              <a:buAutoNum type="arabicPeriod"/>
            </a:pPr>
            <a:r>
              <a:rPr lang="en-US"/>
              <a:t>3 Reference Implementations with a Portal based deployment experience using ARM Templates on GitHub</a:t>
            </a:r>
          </a:p>
          <a:p>
            <a:endParaRPr lang="en-US"/>
          </a:p>
          <a:p>
            <a:r>
              <a:rPr lang="en-US"/>
              <a:t>Call to action.  Getting started with Enterprise Scale</a:t>
            </a:r>
          </a:p>
          <a:p>
            <a:endParaRPr lang="en-US"/>
          </a:p>
          <a:p>
            <a:r>
              <a:rPr lang="en-US"/>
              <a:t>Our goal to help you build a successful foundation in Azure for application and workloads. We have a few key resources as additional take </a:t>
            </a:r>
            <a:r>
              <a:rPr lang="en-US" err="1"/>
              <a:t>aways</a:t>
            </a:r>
            <a:r>
              <a:rPr lang="en-US"/>
              <a:t> in the presentation deck.</a:t>
            </a:r>
          </a:p>
          <a:p>
            <a:endParaRPr lang="en-US"/>
          </a:p>
          <a:p>
            <a:r>
              <a:rPr lang="en-US"/>
              <a:t>Thanks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398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922E2C-6D46-420A-A992-9DDD22FDFC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682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922E2C-6D46-420A-A992-9DDD22FDFCE6}" type="slidenum">
              <a:rPr lang="en-US" smtClean="0"/>
              <a:t>29</a:t>
            </a:fld>
            <a:endParaRPr lang="en-US"/>
          </a:p>
        </p:txBody>
      </p:sp>
    </p:spTree>
    <p:extLst>
      <p:ext uri="{BB962C8B-B14F-4D97-AF65-F5344CB8AC3E}">
        <p14:creationId xmlns:p14="http://schemas.microsoft.com/office/powerpoint/2010/main" val="1994823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a:cs typeface="Segoe UI Semilight"/>
            </a:endParaRPr>
          </a:p>
          <a:p>
            <a:pPr algn="l"/>
            <a:r>
              <a:rPr lang="en-US" b="0" i="0">
                <a:solidFill>
                  <a:srgbClr val="171717"/>
                </a:solidFill>
                <a:effectLst/>
                <a:latin typeface="Segoe UI" panose="020B0502040204020203" pitchFamily="34" charset="0"/>
              </a:rPr>
              <a:t>The Cloud Adoption Framework approaches cloud adoption as a self-service activity. The objective is to empower each team that supports adoption through standardized approaches. In reality, you can't assume that a self-service approach is sufficient for all adoption activities.</a:t>
            </a:r>
          </a:p>
          <a:p>
            <a:pPr algn="l"/>
            <a:r>
              <a:rPr lang="en-US" b="0" i="0">
                <a:solidFill>
                  <a:srgbClr val="171717"/>
                </a:solidFill>
                <a:effectLst/>
                <a:latin typeface="Segoe UI" panose="020B0502040204020203" pitchFamily="34" charset="0"/>
              </a:rPr>
              <a:t>Successful cloud adoption programs typically involve at least one level of third-party support.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Many cloud adoption efforts require support from a systems integrator (SI) or consulting partner who provides services that accelerate cloud adoption. Managed service providers (MSPs) provide enduring value by supporting landing zones and cloud adoption, but they also provide post-adoption operations management support. Additionally, successful cloud adoption efforts tend to engage one or more independent software vendors (ISV) who provide software-based services that accelerate cloud adoption. The rich partner ecosystems of SIs, ISVs, MSPs, and other forms of Microsoft partners have aligned their offerings to specific methodologies found in the Cloud Adoption Framework. When a partner is aligned to the Ready methodology of this framework, they will likely offer their own Azure landing zone implementation option.</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8807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&gt;:What resources are available to guide you in designing and building your solution offerings? Here are some next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Thank you</a:t>
            </a:r>
            <a:endParaRPr lang="en-US"/>
          </a:p>
          <a:p>
            <a:endParaRPr lang="en-US"/>
          </a:p>
        </p:txBody>
      </p:sp>
    </p:spTree>
    <p:extLst>
      <p:ext uri="{BB962C8B-B14F-4D97-AF65-F5344CB8AC3E}">
        <p14:creationId xmlns:p14="http://schemas.microsoft.com/office/powerpoint/2010/main" val="61057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&lt;Key point&gt;: Cloud Adoption Framework—modular phases of adoption.</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your organization  evolves, the Cloud Adoption Framework adapts to your business needs.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Each module in the diagram is an iterative phase that advances your business through the complete lifecycle of cloud adoption. </a:t>
            </a:r>
          </a:p>
          <a:p>
            <a:r>
              <a:rPr lang="en-US" sz="1000" b="0" i="0" kern="1200">
                <a:solidFill>
                  <a:schemeClr val="tx1"/>
                </a:solidFill>
                <a:effectLst/>
                <a:latin typeface="+mn-lt"/>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 Cloud Adoption Framework offers the enterprise a modular framework of how to incrementally onboard to the cloud. </a:t>
            </a:r>
          </a:p>
          <a:p>
            <a:r>
              <a:rPr lang="en-US" sz="1000" b="0" i="0" kern="1200">
                <a:solidFill>
                  <a:schemeClr val="tx1"/>
                </a:solidFill>
                <a:effectLst/>
                <a:latin typeface="+mn-lt"/>
                <a:ea typeface="+mn-ea"/>
                <a:cs typeface="+mn-cs"/>
              </a:rPr>
              <a:t>Cloud adoption shifts how companies obtain, make use of, and lock down their technology resources.</a:t>
            </a:r>
          </a:p>
          <a:p>
            <a:r>
              <a:rPr lang="en-US" sz="1000" b="0" i="0" kern="1200">
                <a:solidFill>
                  <a:schemeClr val="tx1"/>
                </a:solidFill>
                <a:effectLst/>
                <a:latin typeface="+mn-lt"/>
                <a:ea typeface="+mn-ea"/>
                <a:cs typeface="+mn-cs"/>
              </a:rPr>
              <a:t>And—this kind of modular framework flips the model of how enterprises operate:</a:t>
            </a:r>
          </a:p>
          <a:p>
            <a:endParaRPr lang="en-US" sz="1000" b="0" i="0"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a:solidFill>
                  <a:schemeClr val="tx1"/>
                </a:solidFill>
                <a:effectLst/>
                <a:latin typeface="+mn-lt"/>
                <a:ea typeface="+mn-ea"/>
                <a:cs typeface="+mn-cs"/>
              </a:rPr>
              <a:t>Change from cap-ex (capital expenditure) to op-ex (operating expenditure) model</a:t>
            </a:r>
          </a:p>
          <a:p>
            <a:pPr marL="285750" indent="-285750">
              <a:buFont typeface="Arial" panose="020B0604020202020204" pitchFamily="34" charset="0"/>
              <a:buChar char="•"/>
            </a:pPr>
            <a:r>
              <a:rPr lang="en-US" sz="1200" kern="1200">
                <a:solidFill>
                  <a:schemeClr val="tx1"/>
                </a:solidFill>
                <a:effectLst/>
                <a:latin typeface="+mn-lt"/>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a:solidFill>
                  <a:schemeClr val="tx1"/>
                </a:solidFill>
                <a:effectLst/>
                <a:latin typeface="+mn-lt"/>
                <a:ea typeface="+mn-ea"/>
                <a:cs typeface="+mn-cs"/>
              </a:rPr>
              <a:t>As an organization progress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Now that we have taken look at the phases and modular approach, lets look at about some common business blockers that the Cloud Adoption Framework can help you resolve.</a:t>
            </a:r>
            <a:endParaRPr lang="en-US" sz="1200" kern="1200">
              <a:solidFill>
                <a:schemeClr val="tx1"/>
              </a:solidFill>
              <a:effectLst/>
              <a:latin typeface="+mn-lt"/>
              <a:ea typeface="+mn-ea"/>
              <a:cs typeface="+mn-cs"/>
            </a:endParaRPr>
          </a:p>
          <a:p>
            <a:endParaRPr lang="en-US"/>
          </a:p>
          <a:p>
            <a:endParaRPr lang="en-US"/>
          </a:p>
        </p:txBody>
      </p:sp>
    </p:spTree>
    <p:extLst>
      <p:ext uri="{BB962C8B-B14F-4D97-AF65-F5344CB8AC3E}">
        <p14:creationId xmlns:p14="http://schemas.microsoft.com/office/powerpoint/2010/main" val="1665765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Segoe UI Light" panose="020B0502040204020203" pitchFamily="34" charset="0"/>
                <a:cs typeface="Segoe UI Light" panose="020B0502040204020203" pitchFamily="34" charset="0"/>
              </a:rPr>
              <a:t>Started with notion that the value of cloud services (speed, agility, innovation, cost, security) is often negatively impacted by existing/legacy enterprise IT processes and practices (Legacy doesn’t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806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&lt;Key point&gt;: Cloud Adoption Framework—modular phases of adoption. When creating your landing zones, you are in the step prior to deployment (adoption) … as we have said, getting ready to deploy your workloads. </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your organization  evolves, the Cloud Adoption Framework adapts to your business needs.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Each module in the diagram is an iterative phase that advances your business through the complete lifecycle of cloud adoption. </a:t>
            </a:r>
          </a:p>
          <a:p>
            <a:r>
              <a:rPr lang="en-US" sz="1000" b="0" i="0" kern="1200">
                <a:solidFill>
                  <a:schemeClr val="tx1"/>
                </a:solidFill>
                <a:effectLst/>
                <a:latin typeface="+mn-lt"/>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 Cloud Adoption Framework offers the enterprise a modular framework of how to incrementally onboard to the cloud. </a:t>
            </a:r>
          </a:p>
          <a:p>
            <a:r>
              <a:rPr lang="en-US" sz="1000" b="0" i="0" kern="1200">
                <a:solidFill>
                  <a:schemeClr val="tx1"/>
                </a:solidFill>
                <a:effectLst/>
                <a:latin typeface="+mn-lt"/>
                <a:ea typeface="+mn-ea"/>
                <a:cs typeface="+mn-cs"/>
              </a:rPr>
              <a:t>Cloud adoption shifts how companies obtain, make use of, and lock down their technology resources.</a:t>
            </a:r>
          </a:p>
          <a:p>
            <a:r>
              <a:rPr lang="en-US" sz="1000" b="0" i="0" kern="1200">
                <a:solidFill>
                  <a:schemeClr val="tx1"/>
                </a:solidFill>
                <a:effectLst/>
                <a:latin typeface="+mn-lt"/>
                <a:ea typeface="+mn-ea"/>
                <a:cs typeface="+mn-cs"/>
              </a:rPr>
              <a:t>And—this kind of modular framework flips the model of how enterprises operate:</a:t>
            </a:r>
          </a:p>
          <a:p>
            <a:endParaRPr lang="en-US" sz="1000" b="0" i="0"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a:solidFill>
                  <a:schemeClr val="tx1"/>
                </a:solidFill>
                <a:effectLst/>
                <a:latin typeface="+mn-lt"/>
                <a:ea typeface="+mn-ea"/>
                <a:cs typeface="+mn-cs"/>
              </a:rPr>
              <a:t>Change from cap-ex (capital expenditure) to op-ex (operating expenditure) model</a:t>
            </a:r>
          </a:p>
          <a:p>
            <a:pPr marL="285750" indent="-285750">
              <a:buFont typeface="Arial" panose="020B0604020202020204" pitchFamily="34" charset="0"/>
              <a:buChar char="•"/>
            </a:pPr>
            <a:r>
              <a:rPr lang="en-US" sz="1200" kern="1200">
                <a:solidFill>
                  <a:schemeClr val="tx1"/>
                </a:solidFill>
                <a:effectLst/>
                <a:latin typeface="+mn-lt"/>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a:solidFill>
                  <a:schemeClr val="tx1"/>
                </a:solidFill>
                <a:effectLst/>
                <a:latin typeface="+mn-lt"/>
                <a:ea typeface="+mn-ea"/>
                <a:cs typeface="+mn-cs"/>
              </a:rPr>
              <a:t>As an organization progress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Now that we have taken look at the phases and modular approach, lets look at about some common business blockers that the Cloud Adoption Framework can help you resolve.</a:t>
            </a:r>
            <a:endParaRPr lang="en-US" sz="1200" kern="1200">
              <a:solidFill>
                <a:schemeClr val="tx1"/>
              </a:solidFill>
              <a:effectLst/>
              <a:latin typeface="+mn-lt"/>
              <a:ea typeface="+mn-ea"/>
              <a:cs typeface="+mn-cs"/>
            </a:endParaRPr>
          </a:p>
          <a:p>
            <a:endParaRPr lang="en-US"/>
          </a:p>
          <a:p>
            <a:endParaRPr lang="en-US"/>
          </a:p>
        </p:txBody>
      </p:sp>
    </p:spTree>
    <p:extLst>
      <p:ext uri="{BB962C8B-B14F-4D97-AF65-F5344CB8AC3E}">
        <p14:creationId xmlns:p14="http://schemas.microsoft.com/office/powerpoint/2010/main" val="166576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a:t>
            </a:r>
            <a:r>
              <a:rPr lang="en-US">
                <a:hlinkClick r:id="rId3"/>
              </a:rPr>
              <a:t>https://docs.microsoft.com/en-us/azure/cloud-adoption-framework/ready/</a:t>
            </a:r>
            <a:endParaRPr lang="en-US"/>
          </a:p>
          <a:p>
            <a:endParaRPr lang="en-US"/>
          </a:p>
          <a:p>
            <a:r>
              <a:rPr lang="en-US"/>
              <a:t>To get you Ready to deploy your first workloads on Azure, there are four exercises that help guide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86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b="1" i="0">
                <a:solidFill>
                  <a:srgbClr val="000000"/>
                </a:solidFill>
                <a:effectLst/>
                <a:latin typeface="Calibri" panose="020F0502020204030204" pitchFamily="34" charset="0"/>
              </a:rPr>
              <a:t>Customer challenges when setting up cloud environments</a:t>
            </a:r>
          </a:p>
          <a:p>
            <a:pPr algn="l" rtl="0" fontAlgn="base">
              <a:buFont typeface="Arial" panose="020B0604020202020204" pitchFamily="34" charset="0"/>
              <a:buNone/>
            </a:pPr>
            <a:endParaRPr lang="en-US" sz="1800" b="1"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a:solidFill>
                  <a:srgbClr val="000000"/>
                </a:solidFill>
                <a:effectLst/>
                <a:latin typeface="Calibri" panose="020F0502020204030204" pitchFamily="34" charset="0"/>
              </a:rPr>
              <a:t>Architecture complexity</a:t>
            </a:r>
            <a:r>
              <a:rPr lang="en-US" sz="1800" b="0" i="0">
                <a:solidFill>
                  <a:srgbClr val="000000"/>
                </a:solidFill>
                <a:effectLst/>
                <a:latin typeface="Calibri" panose="020F0502020204030204" pitchFamily="34" charset="0"/>
              </a:rPr>
              <a:t> </a:t>
            </a:r>
          </a:p>
          <a:p>
            <a:pPr algn="l" rtl="0" fontAlgn="base"/>
            <a:r>
              <a:rPr lang="en-US" sz="1800" b="0" i="0">
                <a:solidFill>
                  <a:srgbClr val="000000"/>
                </a:solidFill>
                <a:effectLst/>
                <a:latin typeface="Calibri" panose="020F0502020204030204" pitchFamily="34" charset="0"/>
              </a:rPr>
              <a:t>Many customers simply replicate their existing on-premises design and architecture in Azure. However, the mismatch between on-premises infrastructure and cloud-design considerations creates dissonance and friction with respect to defining architectures and standards for their migration to the cloud.  </a:t>
            </a:r>
            <a:endParaRPr lang="en-US" sz="44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a:solidFill>
                  <a:srgbClr val="000000"/>
                </a:solidFill>
                <a:effectLst/>
                <a:latin typeface="Calibri" panose="020F0502020204030204" pitchFamily="34" charset="0"/>
              </a:rPr>
              <a:t>Operating compatibility</a:t>
            </a:r>
            <a:r>
              <a:rPr lang="en-US" sz="1800" b="0" i="0">
                <a:solidFill>
                  <a:srgbClr val="000000"/>
                </a:solidFill>
                <a:effectLst/>
                <a:latin typeface="Calibri" panose="020F0502020204030204" pitchFamily="34" charset="0"/>
              </a:rPr>
              <a:t> </a:t>
            </a:r>
          </a:p>
          <a:p>
            <a:pPr algn="l" rtl="0" fontAlgn="base"/>
            <a:r>
              <a:rPr lang="en-US" sz="1800" b="0" i="0">
                <a:solidFill>
                  <a:srgbClr val="000000"/>
                </a:solidFill>
                <a:effectLst/>
                <a:latin typeface="Calibri" panose="020F0502020204030204" pitchFamily="34" charset="0"/>
              </a:rPr>
              <a:t>Existing approaches and functions for the traditional delivery and management of IT services are not compatible with the Azure platform and cloud operating models. As many customers simply replicate existing on-premises technologies and processes to Azure, customers are struggling to define and therefore transform their operating model to manage and support large-scale cloud infrastructure. </a:t>
            </a:r>
            <a:endParaRPr lang="en-US" sz="44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a:solidFill>
                  <a:srgbClr val="000000"/>
                </a:solidFill>
                <a:effectLst/>
                <a:latin typeface="Calibri" panose="020F0502020204030204" pitchFamily="34" charset="0"/>
              </a:rPr>
              <a:t>Lack of trust and desire for control</a:t>
            </a:r>
            <a:r>
              <a:rPr lang="en-US" sz="1800" b="0" i="0">
                <a:solidFill>
                  <a:srgbClr val="000000"/>
                </a:solidFill>
                <a:effectLst/>
                <a:latin typeface="Calibri" panose="020F0502020204030204" pitchFamily="34" charset="0"/>
              </a:rPr>
              <a:t> </a:t>
            </a:r>
          </a:p>
          <a:p>
            <a:pPr algn="l" rtl="0" fontAlgn="base"/>
            <a:r>
              <a:rPr lang="en-US" sz="1800" b="0" i="0">
                <a:solidFill>
                  <a:srgbClr val="000000"/>
                </a:solidFill>
                <a:effectLst/>
                <a:latin typeface="Calibri" panose="020F0502020204030204" pitchFamily="34" charset="0"/>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 </a:t>
            </a:r>
            <a:endParaRPr lang="en-US" sz="4400" b="0" i="0">
              <a:solidFill>
                <a:srgbClr val="000000"/>
              </a:solidFill>
              <a:effectLst/>
              <a:latin typeface="Calibri" panose="020F0502020204030204" pitchFamily="34" charset="0"/>
            </a:endParaRPr>
          </a:p>
          <a:p>
            <a:pPr algn="l"/>
            <a:endParaRPr lang="en-US" sz="1800" b="0"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05-Apr-22 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14557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 Id="rId4" Type="http://schemas.openxmlformats.org/officeDocument/2006/relationships/image" Target="../media/image36.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40.pn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44.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44.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9.jpeg"/><Relationship Id="rId1" Type="http://schemas.openxmlformats.org/officeDocument/2006/relationships/slideMaster" Target="../slideMasters/slideMaster7.xml"/><Relationship Id="rId4" Type="http://schemas.openxmlformats.org/officeDocument/2006/relationships/image" Target="../media/image36.jpeg"/></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0.png"/></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2.tif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2.tiff"/><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9.xml"/><Relationship Id="rId4" Type="http://schemas.openxmlformats.org/officeDocument/2006/relationships/image" Target="../media/image55.jpe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9.xml"/><Relationship Id="rId4" Type="http://schemas.openxmlformats.org/officeDocument/2006/relationships/image" Target="../media/image59.jpeg"/></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 Id="rId4" Type="http://schemas.openxmlformats.org/officeDocument/2006/relationships/image" Target="../media/image44.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 Id="rId4" Type="http://schemas.openxmlformats.org/officeDocument/2006/relationships/image" Target="../media/image44.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 Id="rId4" Type="http://schemas.openxmlformats.org/officeDocument/2006/relationships/image" Target="../media/image44.jpeg"/></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15299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5064608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66588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06055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67213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9732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2659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97704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1425332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4525927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3202380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273343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20482594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153664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7686592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33299271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61552322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7421803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865585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1164502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7593306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9867465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8202694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24362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8815242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0091849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081295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27158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211208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1892134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73427384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2449055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6022911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0394606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5671960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3083018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1056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38110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443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012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622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a:t>Software code slide</a:t>
            </a:r>
          </a:p>
        </p:txBody>
      </p:sp>
    </p:spTree>
    <p:extLst>
      <p:ext uri="{BB962C8B-B14F-4D97-AF65-F5344CB8AC3E}">
        <p14:creationId xmlns:p14="http://schemas.microsoft.com/office/powerpoint/2010/main" val="53784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781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2274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749349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6482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2388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20735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395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2561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15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096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717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2339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15195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00960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6466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638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80737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10995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1374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72597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52500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8310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9189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931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0867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5497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98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32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07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83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223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33752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318014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05-Apr-22</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77932318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104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345354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05319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14393749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78411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24340358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1226291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5942068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16739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0961428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412066968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07613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561758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23152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0827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517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0224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125588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5805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55921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84879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683263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4405126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8659421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09029194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2563057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98669381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1239787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980949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40068665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566382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003314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20759227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888943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10553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2804500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987284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7187447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5128644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9499500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2190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86648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8605936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75356087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5551810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7104453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6387612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7116971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9867176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14829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91302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55821"/>
            <a:ext cx="6667500" cy="54318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9788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324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254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929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519584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527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6482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2388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20735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395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2561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15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096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717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2339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15195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00960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6466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638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80737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10995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1374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72597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52500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8310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9189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931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0867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5497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98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32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07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83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223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33752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318014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05-Apr-22</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77932318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104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298778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30014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28899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41561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21680065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1032009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5933585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65068548"/>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3657523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48002830"/>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396934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058754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02114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59479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3875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6393089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8211227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534189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9704261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25819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56190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8256570"/>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7622000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536923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02641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966014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725299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73780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2296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7936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05525202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4454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1450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43041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471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58140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6879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56133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51400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8501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475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667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64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896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32689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7989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65844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17306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196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7610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05484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5630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9265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924424"/>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0266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5487751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882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69827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15348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9869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4690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640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96202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6160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7769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930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56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5162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17131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3955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77951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75248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4238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1701-63F1-42C0-81BF-94CD4CC039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AD6B13-BD5A-40E0-878B-FFAFED045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5CF268-40A0-40CF-83B3-874A2DF9132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FB0F1E1-59D8-4881-AE30-2CC542B88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EA61A-7CE4-4AA3-B3F9-5AE0E18DD6E8}"/>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55781400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428260262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DAE7-E762-4269-927D-A043CD1D86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2440C-65C5-4A8A-AD37-B2E75A2054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067E99-BC9F-433A-B9AE-640EB5584E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AEE0FFD-D0FE-4FFB-923E-BFC7D6EF8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3DF4C-C5AE-4FB2-859E-524B84339FC5}"/>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19218813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42165861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44513217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9B4A-5EAC-4A7F-8848-E76B4223B6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D8C9A8-9488-4E13-9CAF-137396503A9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E1CAEE1-E8A2-47BF-8820-22FAC96F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5B6252-7182-4122-B641-BE25D4E8DEDE}"/>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298763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FF84D-96C2-47AC-8374-84C9E2B1764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D8E5FA8-41B0-4F6F-A2CD-75EC349E5A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932A01-EAB6-46E0-A5F4-413D5B26B96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15970644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85C1-D385-45A5-A117-8CDC86E26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7CFBED-0D8E-4516-BBAE-387785BEF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EDE2-7725-48A4-815C-D14FB9D885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42D7F-6B62-46F4-B09B-B570DF0665B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905BD84-BF58-4DF7-881B-310078263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47DCB-10B6-4440-9938-4D6F701DE2F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66241952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332-5147-40E9-A38A-4D406B6FE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D22C2-6792-41B3-9B2A-1640C60AE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3518C-F5A6-4457-8007-4809EF5830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43923-4F40-456A-AC82-AAA3B7551EE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C8C75B8-86B8-49F1-A9A9-A5C6126B6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B61BB-6366-42FE-81DE-D4B4A62BAB5A}"/>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98345578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35A-D622-4EBC-8F4A-442D12A62B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8135A7-5A8B-404E-8EB8-93FA95C914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E4676-467C-49AF-B9E6-91E2210EAD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48918A-53EA-47D2-ACE3-C2EFB06F2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9C8AD-DA72-4E62-A526-6CF8CB7E5D8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32826211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43FA4D-DE86-4F5C-ADD9-5736DC7C77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FE07D5-89C1-479B-8763-FCC06C3BD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8733-0BE1-40CB-803A-5987752F56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3C49BA7-77C7-453A-8595-6D3221C9B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95415-05A2-466B-869E-8B314D35A4E0}"/>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89152541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78378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12576503"/>
      </p:ext>
    </p:extLst>
  </p:cSld>
  <p:clrMapOvr>
    <a:overrideClrMapping bg1="dk1" tx1="lt1" bg2="dk2" tx2="lt2" accent1="accent1" accent2="accent2" accent3="accent3" accent4="accent4" accent5="accent5" accent6="accent6" hlink="hlink" folHlink="folHlink"/>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125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13313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242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64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633350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13383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15340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405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1227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94425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923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93544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9146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46115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4478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6400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5845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37295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33949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51658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8171666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26102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371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10688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32545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7439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84624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76088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01110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25537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987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5484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7269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44967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3570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05-Apr-22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311202819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886672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05-Apr-22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004503053"/>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05-Apr-22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08841148"/>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3422386536"/>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424981274"/>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37006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576097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777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31970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37082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196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313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719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05-Apr-22</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9407427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3571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userDrawn="1">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357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userDrawn="1">
          <p15:clr>
            <a:srgbClr val="5ACBF0"/>
          </p15:clr>
        </p15:guide>
        <p15:guide id="8" pos="3654" userDrawn="1">
          <p15:clr>
            <a:srgbClr val="5ACBF0"/>
          </p15:clr>
        </p15:guide>
        <p15:guide id="9" pos="2916"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3029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userDrawn="1">
          <p15:clr>
            <a:srgbClr val="5ACBF0"/>
          </p15:clr>
        </p15:guide>
        <p15:guide id="4" orient="horz" pos="839">
          <p15:clr>
            <a:srgbClr val="5ACBF0"/>
          </p15:clr>
        </p15:guide>
        <p15:guide id="6" pos="4402" userDrawn="1">
          <p15:clr>
            <a:srgbClr val="5ACBF0"/>
          </p15:clr>
        </p15:guide>
        <p15:guide id="7" pos="4034" userDrawn="1">
          <p15:clr>
            <a:srgbClr val="5ACBF0"/>
          </p15:clr>
        </p15:guide>
        <p15:guide id="8" pos="4772"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34" Type="http://schemas.openxmlformats.org/officeDocument/2006/relationships/theme" Target="../theme/theme10.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8" Type="http://schemas.openxmlformats.org/officeDocument/2006/relationships/slideLayout" Target="../slideLayouts/slideLayout32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theme" Target="../theme/theme11.xml"/><Relationship Id="rId3" Type="http://schemas.openxmlformats.org/officeDocument/2006/relationships/slideLayout" Target="../slideLayouts/slideLayout356.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10" Type="http://schemas.openxmlformats.org/officeDocument/2006/relationships/slideLayout" Target="../slideLayouts/slideLayout363.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83.xml"/><Relationship Id="rId18" Type="http://schemas.openxmlformats.org/officeDocument/2006/relationships/slideLayout" Target="../slideLayouts/slideLayout388.xml"/><Relationship Id="rId26" Type="http://schemas.openxmlformats.org/officeDocument/2006/relationships/slideLayout" Target="../slideLayouts/slideLayout396.xml"/><Relationship Id="rId39" Type="http://schemas.openxmlformats.org/officeDocument/2006/relationships/slideLayout" Target="../slideLayouts/slideLayout409.xml"/><Relationship Id="rId21" Type="http://schemas.openxmlformats.org/officeDocument/2006/relationships/slideLayout" Target="../slideLayouts/slideLayout391.xml"/><Relationship Id="rId34" Type="http://schemas.openxmlformats.org/officeDocument/2006/relationships/slideLayout" Target="../slideLayouts/slideLayout404.xml"/><Relationship Id="rId42" Type="http://schemas.openxmlformats.org/officeDocument/2006/relationships/slideLayout" Target="../slideLayouts/slideLayout412.xml"/><Relationship Id="rId7" Type="http://schemas.openxmlformats.org/officeDocument/2006/relationships/slideLayout" Target="../slideLayouts/slideLayout377.xml"/><Relationship Id="rId2" Type="http://schemas.openxmlformats.org/officeDocument/2006/relationships/slideLayout" Target="../slideLayouts/slideLayout372.xml"/><Relationship Id="rId16" Type="http://schemas.openxmlformats.org/officeDocument/2006/relationships/slideLayout" Target="../slideLayouts/slideLayout386.xml"/><Relationship Id="rId29" Type="http://schemas.openxmlformats.org/officeDocument/2006/relationships/slideLayout" Target="../slideLayouts/slideLayout399.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24" Type="http://schemas.openxmlformats.org/officeDocument/2006/relationships/slideLayout" Target="../slideLayouts/slideLayout394.xml"/><Relationship Id="rId32" Type="http://schemas.openxmlformats.org/officeDocument/2006/relationships/slideLayout" Target="../slideLayouts/slideLayout402.xml"/><Relationship Id="rId37" Type="http://schemas.openxmlformats.org/officeDocument/2006/relationships/slideLayout" Target="../slideLayouts/slideLayout407.xml"/><Relationship Id="rId40" Type="http://schemas.openxmlformats.org/officeDocument/2006/relationships/slideLayout" Target="../slideLayouts/slideLayout410.xml"/><Relationship Id="rId45" Type="http://schemas.openxmlformats.org/officeDocument/2006/relationships/slideLayout" Target="../slideLayouts/slideLayout415.xml"/><Relationship Id="rId5" Type="http://schemas.openxmlformats.org/officeDocument/2006/relationships/slideLayout" Target="../slideLayouts/slideLayout375.xml"/><Relationship Id="rId15" Type="http://schemas.openxmlformats.org/officeDocument/2006/relationships/slideLayout" Target="../slideLayouts/slideLayout385.xml"/><Relationship Id="rId23" Type="http://schemas.openxmlformats.org/officeDocument/2006/relationships/slideLayout" Target="../slideLayouts/slideLayout393.xml"/><Relationship Id="rId28" Type="http://schemas.openxmlformats.org/officeDocument/2006/relationships/slideLayout" Target="../slideLayouts/slideLayout398.xml"/><Relationship Id="rId36" Type="http://schemas.openxmlformats.org/officeDocument/2006/relationships/slideLayout" Target="../slideLayouts/slideLayout406.xml"/><Relationship Id="rId10" Type="http://schemas.openxmlformats.org/officeDocument/2006/relationships/slideLayout" Target="../slideLayouts/slideLayout380.xml"/><Relationship Id="rId19" Type="http://schemas.openxmlformats.org/officeDocument/2006/relationships/slideLayout" Target="../slideLayouts/slideLayout389.xml"/><Relationship Id="rId31" Type="http://schemas.openxmlformats.org/officeDocument/2006/relationships/slideLayout" Target="../slideLayouts/slideLayout401.xml"/><Relationship Id="rId44" Type="http://schemas.openxmlformats.org/officeDocument/2006/relationships/slideLayout" Target="../slideLayouts/slideLayout414.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slideLayout" Target="../slideLayouts/slideLayout384.xml"/><Relationship Id="rId22" Type="http://schemas.openxmlformats.org/officeDocument/2006/relationships/slideLayout" Target="../slideLayouts/slideLayout392.xml"/><Relationship Id="rId27" Type="http://schemas.openxmlformats.org/officeDocument/2006/relationships/slideLayout" Target="../slideLayouts/slideLayout397.xml"/><Relationship Id="rId30" Type="http://schemas.openxmlformats.org/officeDocument/2006/relationships/slideLayout" Target="../slideLayouts/slideLayout400.xml"/><Relationship Id="rId35" Type="http://schemas.openxmlformats.org/officeDocument/2006/relationships/slideLayout" Target="../slideLayouts/slideLayout405.xml"/><Relationship Id="rId43" Type="http://schemas.openxmlformats.org/officeDocument/2006/relationships/slideLayout" Target="../slideLayouts/slideLayout413.xml"/><Relationship Id="rId8" Type="http://schemas.openxmlformats.org/officeDocument/2006/relationships/slideLayout" Target="../slideLayouts/slideLayout378.xml"/><Relationship Id="rId3" Type="http://schemas.openxmlformats.org/officeDocument/2006/relationships/slideLayout" Target="../slideLayouts/slideLayout373.xml"/><Relationship Id="rId12" Type="http://schemas.openxmlformats.org/officeDocument/2006/relationships/slideLayout" Target="../slideLayouts/slideLayout382.xml"/><Relationship Id="rId17" Type="http://schemas.openxmlformats.org/officeDocument/2006/relationships/slideLayout" Target="../slideLayouts/slideLayout387.xml"/><Relationship Id="rId25" Type="http://schemas.openxmlformats.org/officeDocument/2006/relationships/slideLayout" Target="../slideLayouts/slideLayout395.xml"/><Relationship Id="rId33" Type="http://schemas.openxmlformats.org/officeDocument/2006/relationships/slideLayout" Target="../slideLayouts/slideLayout403.xml"/><Relationship Id="rId38" Type="http://schemas.openxmlformats.org/officeDocument/2006/relationships/slideLayout" Target="../slideLayouts/slideLayout408.xml"/><Relationship Id="rId46" Type="http://schemas.openxmlformats.org/officeDocument/2006/relationships/theme" Target="../theme/theme12.xml"/><Relationship Id="rId20" Type="http://schemas.openxmlformats.org/officeDocument/2006/relationships/slideLayout" Target="../slideLayouts/slideLayout390.xml"/><Relationship Id="rId41" Type="http://schemas.openxmlformats.org/officeDocument/2006/relationships/slideLayout" Target="../slideLayouts/slideLayout4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theme" Target="../theme/theme2.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41" Type="http://schemas.openxmlformats.org/officeDocument/2006/relationships/slideLayout" Target="../slideLayouts/slideLayout12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theme" Target="../theme/theme3.xml"/><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image" Target="../media/image11.png"/><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theme" Target="../theme/theme4.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8" Type="http://schemas.openxmlformats.org/officeDocument/2006/relationships/slideLayout" Target="../slideLayouts/slideLayout135.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image" Target="../media/image1.emf"/><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theme" Target="../theme/theme5.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8" Type="http://schemas.openxmlformats.org/officeDocument/2006/relationships/slideLayout" Target="../slideLayouts/slideLayout1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theme" Target="../theme/theme6.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9" Type="http://schemas.openxmlformats.org/officeDocument/2006/relationships/theme" Target="../theme/theme7.xml"/><Relationship Id="rId21" Type="http://schemas.openxmlformats.org/officeDocument/2006/relationships/slideLayout" Target="../slideLayouts/slideLayout237.xml"/><Relationship Id="rId34" Type="http://schemas.openxmlformats.org/officeDocument/2006/relationships/slideLayout" Target="../slideLayouts/slideLayout250.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33" Type="http://schemas.openxmlformats.org/officeDocument/2006/relationships/slideLayout" Target="../slideLayouts/slideLayout249.xml"/><Relationship Id="rId38" Type="http://schemas.openxmlformats.org/officeDocument/2006/relationships/slideLayout" Target="../slideLayouts/slideLayout254.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32" Type="http://schemas.openxmlformats.org/officeDocument/2006/relationships/slideLayout" Target="../slideLayouts/slideLayout248.xml"/><Relationship Id="rId37" Type="http://schemas.openxmlformats.org/officeDocument/2006/relationships/slideLayout" Target="../slideLayouts/slideLayout253.xml"/><Relationship Id="rId40" Type="http://schemas.openxmlformats.org/officeDocument/2006/relationships/image" Target="../media/image11.png"/><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36" Type="http://schemas.openxmlformats.org/officeDocument/2006/relationships/slideLayout" Target="../slideLayouts/slideLayout252.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31" Type="http://schemas.openxmlformats.org/officeDocument/2006/relationships/slideLayout" Target="../slideLayouts/slideLayout247.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 Id="rId35" Type="http://schemas.openxmlformats.org/officeDocument/2006/relationships/slideLayout" Target="../slideLayouts/slideLayout251.xml"/><Relationship Id="rId8" Type="http://schemas.openxmlformats.org/officeDocument/2006/relationships/slideLayout" Target="../slideLayouts/slideLayout224.xml"/><Relationship Id="rId3" Type="http://schemas.openxmlformats.org/officeDocument/2006/relationships/slideLayout" Target="../slideLayouts/slideLayout21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 Type="http://schemas.openxmlformats.org/officeDocument/2006/relationships/slideLayout" Target="../slideLayouts/slideLayout257.xml"/><Relationship Id="rId21" Type="http://schemas.openxmlformats.org/officeDocument/2006/relationships/slideLayout" Target="../slideLayouts/slideLayout275.xml"/><Relationship Id="rId34" Type="http://schemas.openxmlformats.org/officeDocument/2006/relationships/image" Target="../media/image1.emf"/><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theme" Target="../theme/theme8.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8" Type="http://schemas.openxmlformats.org/officeDocument/2006/relationships/slideLayout" Target="../slideLayouts/slideLayout26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26" Type="http://schemas.openxmlformats.org/officeDocument/2006/relationships/slideLayout" Target="../slideLayouts/slideLayout312.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34" Type="http://schemas.openxmlformats.org/officeDocument/2006/relationships/slideLayout" Target="../slideLayouts/slideLayout320.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5" Type="http://schemas.openxmlformats.org/officeDocument/2006/relationships/slideLayout" Target="../slideLayouts/slideLayout311.xml"/><Relationship Id="rId33" Type="http://schemas.openxmlformats.org/officeDocument/2006/relationships/slideLayout" Target="../slideLayouts/slideLayout319.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29" Type="http://schemas.openxmlformats.org/officeDocument/2006/relationships/slideLayout" Target="../slideLayouts/slideLayout315.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24" Type="http://schemas.openxmlformats.org/officeDocument/2006/relationships/slideLayout" Target="../slideLayouts/slideLayout310.xml"/><Relationship Id="rId32" Type="http://schemas.openxmlformats.org/officeDocument/2006/relationships/slideLayout" Target="../slideLayouts/slideLayout318.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slideLayout" Target="../slideLayouts/slideLayout309.xml"/><Relationship Id="rId28" Type="http://schemas.openxmlformats.org/officeDocument/2006/relationships/slideLayout" Target="../slideLayouts/slideLayout314.xml"/><Relationship Id="rId36" Type="http://schemas.openxmlformats.org/officeDocument/2006/relationships/image" Target="../media/image50.png"/><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31" Type="http://schemas.openxmlformats.org/officeDocument/2006/relationships/slideLayout" Target="../slideLayouts/slideLayout317.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 Id="rId27" Type="http://schemas.openxmlformats.org/officeDocument/2006/relationships/slideLayout" Target="../slideLayouts/slideLayout313.xml"/><Relationship Id="rId30" Type="http://schemas.openxmlformats.org/officeDocument/2006/relationships/slideLayout" Target="../slideLayouts/slideLayout316.xml"/><Relationship Id="rId35" Type="http://schemas.openxmlformats.org/officeDocument/2006/relationships/theme" Target="../theme/theme9.xml"/><Relationship Id="rId8" Type="http://schemas.openxmlformats.org/officeDocument/2006/relationships/slideLayout" Target="../slideLayouts/slideLayout2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95" r:id="rId1"/>
    <p:sldLayoutId id="2147484996" r:id="rId2"/>
    <p:sldLayoutId id="2147484710" r:id="rId3"/>
    <p:sldLayoutId id="2147484240" r:id="rId4"/>
    <p:sldLayoutId id="2147484910" r:id="rId5"/>
    <p:sldLayoutId id="2147484911" r:id="rId6"/>
    <p:sldLayoutId id="2147484965" r:id="rId7"/>
    <p:sldLayoutId id="2147484966" r:id="rId8"/>
    <p:sldLayoutId id="2147484967" r:id="rId9"/>
    <p:sldLayoutId id="2147484639" r:id="rId10"/>
    <p:sldLayoutId id="2147484968" r:id="rId11"/>
    <p:sldLayoutId id="2147484603" r:id="rId12"/>
    <p:sldLayoutId id="2147484833" r:id="rId13"/>
    <p:sldLayoutId id="2147484937" r:id="rId14"/>
    <p:sldLayoutId id="2147484834" r:id="rId15"/>
    <p:sldLayoutId id="2147484938"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63" r:id="rId26"/>
    <p:sldLayoutId id="2147484964" r:id="rId27"/>
    <p:sldLayoutId id="2147484981" r:id="rId28"/>
    <p:sldLayoutId id="2147484982" r:id="rId29"/>
    <p:sldLayoutId id="2147485091" r:id="rId30"/>
    <p:sldLayoutId id="2147485092" r:id="rId31"/>
    <p:sldLayoutId id="2147485093" r:id="rId32"/>
    <p:sldLayoutId id="2147485094" r:id="rId33"/>
    <p:sldLayoutId id="2147485095" r:id="rId34"/>
    <p:sldLayoutId id="2147485096" r:id="rId35"/>
    <p:sldLayoutId id="2147484997" r:id="rId36"/>
    <p:sldLayoutId id="2147484998" r:id="rId37"/>
    <p:sldLayoutId id="2147484583" r:id="rId38"/>
    <p:sldLayoutId id="2147484671" r:id="rId39"/>
    <p:sldLayoutId id="2147485040" r:id="rId40"/>
    <p:sldLayoutId id="2147484299" r:id="rId41"/>
    <p:sldLayoutId id="2147484263" r:id="rId42"/>
    <p:sldLayoutId id="2147485103"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3751397"/>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 id="2147485323" r:id="rId12"/>
    <p:sldLayoutId id="2147485324" r:id="rId13"/>
    <p:sldLayoutId id="2147485325" r:id="rId14"/>
    <p:sldLayoutId id="2147485326" r:id="rId15"/>
    <p:sldLayoutId id="2147485327" r:id="rId16"/>
    <p:sldLayoutId id="2147485328" r:id="rId17"/>
    <p:sldLayoutId id="2147485329" r:id="rId18"/>
    <p:sldLayoutId id="2147485330" r:id="rId19"/>
    <p:sldLayoutId id="2147485331" r:id="rId20"/>
    <p:sldLayoutId id="2147485332" r:id="rId21"/>
    <p:sldLayoutId id="2147485333" r:id="rId22"/>
    <p:sldLayoutId id="2147485334" r:id="rId23"/>
    <p:sldLayoutId id="2147485335" r:id="rId24"/>
    <p:sldLayoutId id="2147485336" r:id="rId25"/>
    <p:sldLayoutId id="2147485337" r:id="rId26"/>
    <p:sldLayoutId id="2147485338" r:id="rId27"/>
    <p:sldLayoutId id="2147485339" r:id="rId28"/>
    <p:sldLayoutId id="2147485340" r:id="rId29"/>
    <p:sldLayoutId id="2147485341" r:id="rId30"/>
    <p:sldLayoutId id="2147485342" r:id="rId31"/>
    <p:sldLayoutId id="2147485343" r:id="rId32"/>
    <p:sldLayoutId id="214748534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32B14-BB70-4F09-9E54-68B4E53EE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67BC1F-DEC5-4379-99ED-B9C273212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2065F-CBC6-4DDB-9D64-6DF842F927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77B3FB2-04EF-452D-863A-EC9B9964B4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B2C3C8-C8DB-41FA-8E66-FEB685B8E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BB6A1-E510-4044-A63E-3BB75FB7E319}" type="slidenum">
              <a:rPr lang="en-US" smtClean="0"/>
              <a:t>‹#›</a:t>
            </a:fld>
            <a:endParaRPr lang="en-US"/>
          </a:p>
        </p:txBody>
      </p:sp>
    </p:spTree>
    <p:extLst>
      <p:ext uri="{BB962C8B-B14F-4D97-AF65-F5344CB8AC3E}">
        <p14:creationId xmlns:p14="http://schemas.microsoft.com/office/powerpoint/2010/main" val="1108311026"/>
      </p:ext>
    </p:extLst>
  </p:cSld>
  <p:clrMap bg1="lt1" tx1="dk1" bg2="lt2" tx2="dk2" accent1="accent1" accent2="accent2" accent3="accent3" accent4="accent4" accent5="accent5" accent6="accent6" hlink="hlink" folHlink="folHlink"/>
  <p:sldLayoutIdLst>
    <p:sldLayoutId id="2147485346" r:id="rId1"/>
    <p:sldLayoutId id="2147485347" r:id="rId2"/>
    <p:sldLayoutId id="2147485348" r:id="rId3"/>
    <p:sldLayoutId id="2147485349" r:id="rId4"/>
    <p:sldLayoutId id="2147485350" r:id="rId5"/>
    <p:sldLayoutId id="2147485351" r:id="rId6"/>
    <p:sldLayoutId id="2147485352" r:id="rId7"/>
    <p:sldLayoutId id="2147485353" r:id="rId8"/>
    <p:sldLayoutId id="2147485354" r:id="rId9"/>
    <p:sldLayoutId id="2147485355" r:id="rId10"/>
    <p:sldLayoutId id="2147485356" r:id="rId11"/>
    <p:sldLayoutId id="2147485357" r:id="rId12"/>
    <p:sldLayoutId id="2147485358" r:id="rId13"/>
    <p:sldLayoutId id="2147485359" r:id="rId14"/>
    <p:sldLayoutId id="2147485360" r:id="rId15"/>
    <p:sldLayoutId id="2147485361" r:id="rId16"/>
    <p:sldLayoutId id="2147485362"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7811521"/>
      </p:ext>
    </p:extLst>
  </p:cSld>
  <p:clrMap bg1="lt1" tx1="dk1" bg2="lt2" tx2="dk2" accent1="accent1" accent2="accent2" accent3="accent3" accent4="accent4" accent5="accent5" accent6="accent6" hlink="hlink" folHlink="folHlink"/>
  <p:sldLayoutIdLst>
    <p:sldLayoutId id="2147485365" r:id="rId1"/>
    <p:sldLayoutId id="2147485366" r:id="rId2"/>
    <p:sldLayoutId id="2147485367" r:id="rId3"/>
    <p:sldLayoutId id="2147485368" r:id="rId4"/>
    <p:sldLayoutId id="2147485369" r:id="rId5"/>
    <p:sldLayoutId id="2147485370" r:id="rId6"/>
    <p:sldLayoutId id="2147485371" r:id="rId7"/>
    <p:sldLayoutId id="2147485372" r:id="rId8"/>
    <p:sldLayoutId id="2147485373" r:id="rId9"/>
    <p:sldLayoutId id="2147485374" r:id="rId10"/>
    <p:sldLayoutId id="2147485375" r:id="rId11"/>
    <p:sldLayoutId id="2147485376" r:id="rId12"/>
    <p:sldLayoutId id="2147485377" r:id="rId13"/>
    <p:sldLayoutId id="2147485378" r:id="rId14"/>
    <p:sldLayoutId id="2147485379" r:id="rId15"/>
    <p:sldLayoutId id="2147485380" r:id="rId16"/>
    <p:sldLayoutId id="2147485381" r:id="rId17"/>
    <p:sldLayoutId id="2147485382" r:id="rId18"/>
    <p:sldLayoutId id="2147485383" r:id="rId19"/>
    <p:sldLayoutId id="2147485384" r:id="rId20"/>
    <p:sldLayoutId id="2147485385" r:id="rId21"/>
    <p:sldLayoutId id="2147485386" r:id="rId22"/>
    <p:sldLayoutId id="2147485387" r:id="rId23"/>
    <p:sldLayoutId id="2147485388" r:id="rId24"/>
    <p:sldLayoutId id="2147485389" r:id="rId25"/>
    <p:sldLayoutId id="2147485390" r:id="rId26"/>
    <p:sldLayoutId id="2147485391" r:id="rId27"/>
    <p:sldLayoutId id="2147485392" r:id="rId28"/>
    <p:sldLayoutId id="2147485393" r:id="rId29"/>
    <p:sldLayoutId id="2147485394" r:id="rId30"/>
    <p:sldLayoutId id="2147485395" r:id="rId31"/>
    <p:sldLayoutId id="2147485396" r:id="rId32"/>
    <p:sldLayoutId id="2147485397" r:id="rId33"/>
    <p:sldLayoutId id="2147485398" r:id="rId34"/>
    <p:sldLayoutId id="2147485399" r:id="rId35"/>
    <p:sldLayoutId id="2147485400" r:id="rId36"/>
    <p:sldLayoutId id="2147485401" r:id="rId37"/>
    <p:sldLayoutId id="2147485402" r:id="rId38"/>
    <p:sldLayoutId id="2147485403" r:id="rId39"/>
    <p:sldLayoutId id="2147485404" r:id="rId40"/>
    <p:sldLayoutId id="2147485405" r:id="rId41"/>
    <p:sldLayoutId id="2147485406" r:id="rId42"/>
    <p:sldLayoutId id="2147485407" r:id="rId43"/>
    <p:sldLayoutId id="2147485408" r:id="rId44"/>
    <p:sldLayoutId id="2147485409"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12"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5022" r:id="rId23"/>
    <p:sldLayoutId id="2147485023" r:id="rId24"/>
    <p:sldLayoutId id="2147485024" r:id="rId25"/>
    <p:sldLayoutId id="2147485025" r:id="rId26"/>
    <p:sldLayoutId id="2147485026" r:id="rId27"/>
    <p:sldLayoutId id="2147485027" r:id="rId28"/>
    <p:sldLayoutId id="2147485028" r:id="rId29"/>
    <p:sldLayoutId id="2147485090" r:id="rId30"/>
    <p:sldLayoutId id="2147485029" r:id="rId31"/>
    <p:sldLayoutId id="2147485030" r:id="rId32"/>
    <p:sldLayoutId id="2147485031" r:id="rId33"/>
    <p:sldLayoutId id="2147485032" r:id="rId34"/>
    <p:sldLayoutId id="2147485033" r:id="rId35"/>
    <p:sldLayoutId id="2147485034" r:id="rId36"/>
    <p:sldLayoutId id="2147485035" r:id="rId37"/>
    <p:sldLayoutId id="2147485036" r:id="rId38"/>
    <p:sldLayoutId id="2147485037" r:id="rId39"/>
    <p:sldLayoutId id="2147485041" r:id="rId40"/>
    <p:sldLayoutId id="2147485038" r:id="rId41"/>
    <p:sldLayoutId id="2147485039"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 id="2147485049" r:id="rId7"/>
    <p:sldLayoutId id="2147485050" r:id="rId8"/>
    <p:sldLayoutId id="2147485051" r:id="rId9"/>
    <p:sldLayoutId id="2147485052" r:id="rId10"/>
    <p:sldLayoutId id="2147485053" r:id="rId11"/>
    <p:sldLayoutId id="2147485054" r:id="rId12"/>
    <p:sldLayoutId id="2147485055" r:id="rId13"/>
    <p:sldLayoutId id="2147485056" r:id="rId14"/>
    <p:sldLayoutId id="2147485057" r:id="rId15"/>
    <p:sldLayoutId id="2147485058" r:id="rId16"/>
    <p:sldLayoutId id="2147485059" r:id="rId17"/>
    <p:sldLayoutId id="2147485060" r:id="rId18"/>
    <p:sldLayoutId id="2147485061" r:id="rId19"/>
    <p:sldLayoutId id="2147485062" r:id="rId20"/>
    <p:sldLayoutId id="2147485063" r:id="rId21"/>
    <p:sldLayoutId id="2147485064" r:id="rId22"/>
    <p:sldLayoutId id="2147485065" r:id="rId23"/>
    <p:sldLayoutId id="2147485066" r:id="rId24"/>
    <p:sldLayoutId id="2147485067" r:id="rId25"/>
    <p:sldLayoutId id="2147485068" r:id="rId26"/>
    <p:sldLayoutId id="2147485069" r:id="rId27"/>
    <p:sldLayoutId id="2147485070" r:id="rId28"/>
    <p:sldLayoutId id="2147485071" r:id="rId29"/>
    <p:sldLayoutId id="2147485097" r:id="rId30"/>
    <p:sldLayoutId id="2147485098" r:id="rId31"/>
    <p:sldLayoutId id="2147485099" r:id="rId32"/>
    <p:sldLayoutId id="2147485100" r:id="rId33"/>
    <p:sldLayoutId id="2147485101" r:id="rId34"/>
    <p:sldLayoutId id="2147485102" r:id="rId35"/>
    <p:sldLayoutId id="2147485077" r:id="rId36"/>
    <p:sldLayoutId id="2147485078" r:id="rId37"/>
    <p:sldLayoutId id="2147485079" r:id="rId38"/>
    <p:sldLayoutId id="2147485080" r:id="rId39"/>
    <p:sldLayoutId id="2147485081" r:id="rId40"/>
    <p:sldLayoutId id="2147485082" r:id="rId41"/>
    <p:sldLayoutId id="214748508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279235397"/>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9" r:id="rId33"/>
    <p:sldLayoutId id="2147485141" r:id="rId34"/>
    <p:sldLayoutId id="2147485142" r:id="rId35"/>
    <p:sldLayoutId id="2147485143" r:id="rId36"/>
    <p:sldLayoutId id="2147485144" r:id="rId37"/>
    <p:sldLayoutId id="2147485184" r:id="rId38"/>
    <p:sldLayoutId id="2147485410" r:id="rId3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038099878"/>
      </p:ext>
    </p:extLst>
  </p:cSld>
  <p:clrMap bg1="dk1" tx1="lt1" bg2="dk2" tx2="lt2" accent1="accent1" accent2="accent2" accent3="accent3" accent4="accent4" accent5="accent5" accent6="accent6" hlink="hlink" folHlink="folHlink"/>
  <p:sldLayoutIdLst>
    <p:sldLayoutId id="2147485148" r:id="rId1"/>
    <p:sldLayoutId id="2147485149" r:id="rId2"/>
    <p:sldLayoutId id="2147485150" r:id="rId3"/>
    <p:sldLayoutId id="2147485151" r:id="rId4"/>
    <p:sldLayoutId id="2147485152" r:id="rId5"/>
    <p:sldLayoutId id="2147485153" r:id="rId6"/>
    <p:sldLayoutId id="2147485154" r:id="rId7"/>
    <p:sldLayoutId id="2147485155" r:id="rId8"/>
    <p:sldLayoutId id="2147485156" r:id="rId9"/>
    <p:sldLayoutId id="2147485157" r:id="rId10"/>
    <p:sldLayoutId id="2147485158" r:id="rId11"/>
    <p:sldLayoutId id="2147485159" r:id="rId12"/>
    <p:sldLayoutId id="2147485160" r:id="rId13"/>
    <p:sldLayoutId id="2147485161" r:id="rId14"/>
    <p:sldLayoutId id="2147485162" r:id="rId15"/>
    <p:sldLayoutId id="2147485163" r:id="rId16"/>
    <p:sldLayoutId id="2147485164" r:id="rId17"/>
    <p:sldLayoutId id="2147485165" r:id="rId18"/>
    <p:sldLayoutId id="2147485166" r:id="rId19"/>
    <p:sldLayoutId id="2147485167" r:id="rId20"/>
    <p:sldLayoutId id="2147485168" r:id="rId21"/>
    <p:sldLayoutId id="2147485169" r:id="rId22"/>
    <p:sldLayoutId id="2147485170" r:id="rId23"/>
    <p:sldLayoutId id="2147485171" r:id="rId24"/>
    <p:sldLayoutId id="2147485172" r:id="rId25"/>
    <p:sldLayoutId id="2147485173" r:id="rId26"/>
    <p:sldLayoutId id="2147485174" r:id="rId27"/>
    <p:sldLayoutId id="2147485175" r:id="rId28"/>
    <p:sldLayoutId id="2147485176" r:id="rId29"/>
    <p:sldLayoutId id="2147485177" r:id="rId30"/>
    <p:sldLayoutId id="2147485178" r:id="rId31"/>
    <p:sldLayoutId id="2147485179"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3506280405"/>
      </p:ext>
    </p:extLst>
  </p:cSld>
  <p:clrMap bg1="lt1" tx1="dk1" bg2="lt2" tx2="dk2" accent1="accent1" accent2="accent2" accent3="accent3" accent4="accent4" accent5="accent5" accent6="accent6" hlink="hlink" folHlink="folHlink"/>
  <p:sldLayoutIdLst>
    <p:sldLayoutId id="2147485186" r:id="rId1"/>
    <p:sldLayoutId id="2147485187" r:id="rId2"/>
    <p:sldLayoutId id="2147485188" r:id="rId3"/>
    <p:sldLayoutId id="2147485189" r:id="rId4"/>
    <p:sldLayoutId id="2147485190" r:id="rId5"/>
    <p:sldLayoutId id="2147485191" r:id="rId6"/>
    <p:sldLayoutId id="2147485192" r:id="rId7"/>
    <p:sldLayoutId id="2147485193" r:id="rId8"/>
    <p:sldLayoutId id="2147485194" r:id="rId9"/>
    <p:sldLayoutId id="2147485195" r:id="rId10"/>
    <p:sldLayoutId id="2147485196" r:id="rId11"/>
    <p:sldLayoutId id="2147485197" r:id="rId12"/>
    <p:sldLayoutId id="2147485198" r:id="rId13"/>
    <p:sldLayoutId id="2147485199" r:id="rId14"/>
    <p:sldLayoutId id="2147485200" r:id="rId15"/>
    <p:sldLayoutId id="2147485201" r:id="rId16"/>
    <p:sldLayoutId id="2147485203" r:id="rId17"/>
    <p:sldLayoutId id="214748536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24670061"/>
      </p:ext>
    </p:extLst>
  </p:cSld>
  <p:clrMap bg1="lt1" tx1="dk1" bg2="lt2" tx2="dk2" accent1="accent1" accent2="accent2" accent3="accent3" accent4="accent4" accent5="accent5" accent6="accent6" hlink="hlink" folHlink="folHlink"/>
  <p:sldLayoutIdLst>
    <p:sldLayoutId id="2147485205" r:id="rId1"/>
    <p:sldLayoutId id="2147485206" r:id="rId2"/>
    <p:sldLayoutId id="2147485207" r:id="rId3"/>
    <p:sldLayoutId id="2147485208" r:id="rId4"/>
    <p:sldLayoutId id="2147485209" r:id="rId5"/>
    <p:sldLayoutId id="2147485210" r:id="rId6"/>
    <p:sldLayoutId id="2147485211" r:id="rId7"/>
    <p:sldLayoutId id="2147485212" r:id="rId8"/>
    <p:sldLayoutId id="2147485213" r:id="rId9"/>
    <p:sldLayoutId id="2147485214" r:id="rId10"/>
    <p:sldLayoutId id="2147485215" r:id="rId11"/>
    <p:sldLayoutId id="2147485216" r:id="rId12"/>
    <p:sldLayoutId id="2147485217" r:id="rId13"/>
    <p:sldLayoutId id="2147485218" r:id="rId14"/>
    <p:sldLayoutId id="2147485219" r:id="rId15"/>
    <p:sldLayoutId id="2147485220" r:id="rId16"/>
    <p:sldLayoutId id="2147485221" r:id="rId17"/>
    <p:sldLayoutId id="2147485222" r:id="rId18"/>
    <p:sldLayoutId id="2147485223" r:id="rId19"/>
    <p:sldLayoutId id="2147485224" r:id="rId20"/>
    <p:sldLayoutId id="2147485225" r:id="rId21"/>
    <p:sldLayoutId id="2147485226" r:id="rId22"/>
    <p:sldLayoutId id="2147485227" r:id="rId23"/>
    <p:sldLayoutId id="2147485228" r:id="rId24"/>
    <p:sldLayoutId id="2147485229" r:id="rId25"/>
    <p:sldLayoutId id="2147485230" r:id="rId26"/>
    <p:sldLayoutId id="2147485231" r:id="rId27"/>
    <p:sldLayoutId id="2147485232" r:id="rId28"/>
    <p:sldLayoutId id="2147485233" r:id="rId29"/>
    <p:sldLayoutId id="2147485234" r:id="rId30"/>
    <p:sldLayoutId id="2147485235" r:id="rId31"/>
    <p:sldLayoutId id="2147485236" r:id="rId32"/>
    <p:sldLayoutId id="2147485238" r:id="rId33"/>
    <p:sldLayoutId id="2147485239" r:id="rId34"/>
    <p:sldLayoutId id="2147485240" r:id="rId35"/>
    <p:sldLayoutId id="2147485241" r:id="rId36"/>
    <p:sldLayoutId id="2147485242" r:id="rId37"/>
    <p:sldLayoutId id="2147485243"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038099878"/>
      </p:ext>
    </p:extLst>
  </p:cSld>
  <p:clrMap bg1="dk1" tx1="lt1" bg2="dk2" tx2="lt2" accent1="accent1" accent2="accent2" accent3="accent3" accent4="accent4" accent5="accent5" accent6="accent6" hlink="hlink" folHlink="folHlink"/>
  <p:sldLayoutIdLst>
    <p:sldLayoutId id="2147485245" r:id="rId1"/>
    <p:sldLayoutId id="2147485246" r:id="rId2"/>
    <p:sldLayoutId id="2147485247" r:id="rId3"/>
    <p:sldLayoutId id="2147485248" r:id="rId4"/>
    <p:sldLayoutId id="2147485249" r:id="rId5"/>
    <p:sldLayoutId id="2147485250" r:id="rId6"/>
    <p:sldLayoutId id="2147485251" r:id="rId7"/>
    <p:sldLayoutId id="2147485252" r:id="rId8"/>
    <p:sldLayoutId id="2147485253" r:id="rId9"/>
    <p:sldLayoutId id="2147485254" r:id="rId10"/>
    <p:sldLayoutId id="2147485255" r:id="rId11"/>
    <p:sldLayoutId id="2147485256" r:id="rId12"/>
    <p:sldLayoutId id="2147485257" r:id="rId13"/>
    <p:sldLayoutId id="2147485258" r:id="rId14"/>
    <p:sldLayoutId id="2147485259" r:id="rId15"/>
    <p:sldLayoutId id="2147485260" r:id="rId16"/>
    <p:sldLayoutId id="2147485261" r:id="rId17"/>
    <p:sldLayoutId id="2147485262" r:id="rId18"/>
    <p:sldLayoutId id="2147485263" r:id="rId19"/>
    <p:sldLayoutId id="2147485264" r:id="rId20"/>
    <p:sldLayoutId id="2147485265" r:id="rId21"/>
    <p:sldLayoutId id="2147485266" r:id="rId22"/>
    <p:sldLayoutId id="2147485267" r:id="rId23"/>
    <p:sldLayoutId id="2147485268" r:id="rId24"/>
    <p:sldLayoutId id="2147485269" r:id="rId25"/>
    <p:sldLayoutId id="2147485270" r:id="rId26"/>
    <p:sldLayoutId id="2147485271" r:id="rId27"/>
    <p:sldLayoutId id="2147485272" r:id="rId28"/>
    <p:sldLayoutId id="2147485273" r:id="rId29"/>
    <p:sldLayoutId id="2147485274" r:id="rId30"/>
    <p:sldLayoutId id="2147485275" r:id="rId31"/>
    <p:sldLayoutId id="2147485276"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576933063"/>
      </p:ext>
    </p:extLst>
  </p:cSld>
  <p:clrMap bg1="lt1" tx1="dk1" bg2="lt2" tx2="dk2" accent1="accent1" accent2="accent2" accent3="accent3" accent4="accent4" accent5="accent5" accent6="accent6" hlink="hlink" folHlink="folHlink"/>
  <p:sldLayoutIdLst>
    <p:sldLayoutId id="2147485278" r:id="rId1"/>
    <p:sldLayoutId id="2147485279" r:id="rId2"/>
    <p:sldLayoutId id="2147485280" r:id="rId3"/>
    <p:sldLayoutId id="2147485281" r:id="rId4"/>
    <p:sldLayoutId id="2147485282" r:id="rId5"/>
    <p:sldLayoutId id="2147485283" r:id="rId6"/>
    <p:sldLayoutId id="2147485284" r:id="rId7"/>
    <p:sldLayoutId id="2147485285" r:id="rId8"/>
    <p:sldLayoutId id="2147485286" r:id="rId9"/>
    <p:sldLayoutId id="2147485287" r:id="rId10"/>
    <p:sldLayoutId id="2147485288" r:id="rId11"/>
    <p:sldLayoutId id="2147485289" r:id="rId12"/>
    <p:sldLayoutId id="2147485290" r:id="rId13"/>
    <p:sldLayoutId id="2147485291" r:id="rId14"/>
    <p:sldLayoutId id="2147485292" r:id="rId15"/>
    <p:sldLayoutId id="2147485293" r:id="rId16"/>
    <p:sldLayoutId id="2147485294" r:id="rId17"/>
    <p:sldLayoutId id="2147485295" r:id="rId18"/>
    <p:sldLayoutId id="2147485296" r:id="rId19"/>
    <p:sldLayoutId id="2147485297" r:id="rId20"/>
    <p:sldLayoutId id="2147485298" r:id="rId21"/>
    <p:sldLayoutId id="2147485299" r:id="rId22"/>
    <p:sldLayoutId id="2147485300" r:id="rId23"/>
    <p:sldLayoutId id="2147485301" r:id="rId24"/>
    <p:sldLayoutId id="2147485302" r:id="rId25"/>
    <p:sldLayoutId id="2147485303" r:id="rId26"/>
    <p:sldLayoutId id="2147485304" r:id="rId27"/>
    <p:sldLayoutId id="2147485305" r:id="rId28"/>
    <p:sldLayoutId id="2147485306" r:id="rId29"/>
    <p:sldLayoutId id="2147485307" r:id="rId30"/>
    <p:sldLayoutId id="2147485308" r:id="rId31"/>
    <p:sldLayoutId id="2147485309" r:id="rId32"/>
    <p:sldLayoutId id="2147485310" r:id="rId33"/>
    <p:sldLayoutId id="2147485411" r:id="rId34"/>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2.xml"/><Relationship Id="rId1" Type="http://schemas.openxmlformats.org/officeDocument/2006/relationships/tags" Target="../tags/tag4.xml"/><Relationship Id="rId5" Type="http://schemas.openxmlformats.org/officeDocument/2006/relationships/image" Target="../media/image79.sv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3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4.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0.xml"/><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notesSlide" Target="../notesSlides/notesSlide13.xml"/><Relationship Id="rId7" Type="http://schemas.openxmlformats.org/officeDocument/2006/relationships/image" Target="../media/image90.svg"/><Relationship Id="rId12" Type="http://schemas.openxmlformats.org/officeDocument/2006/relationships/image" Target="../media/image95.svg"/><Relationship Id="rId2" Type="http://schemas.openxmlformats.org/officeDocument/2006/relationships/slideLayout" Target="../slideLayouts/slideLayout171.xml"/><Relationship Id="rId16" Type="http://schemas.openxmlformats.org/officeDocument/2006/relationships/image" Target="../media/image99.svg"/><Relationship Id="rId1" Type="http://schemas.openxmlformats.org/officeDocument/2006/relationships/tags" Target="../tags/tag5.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svg"/><Relationship Id="rId15" Type="http://schemas.openxmlformats.org/officeDocument/2006/relationships/image" Target="../media/image98.svg"/><Relationship Id="rId10" Type="http://schemas.openxmlformats.org/officeDocument/2006/relationships/image" Target="../media/image93.sv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19.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6.png"/><Relationship Id="rId3" Type="http://schemas.openxmlformats.org/officeDocument/2006/relationships/notesSlide" Target="../notesSlides/notesSlide14.xml"/><Relationship Id="rId7" Type="http://schemas.openxmlformats.org/officeDocument/2006/relationships/image" Target="../media/image93.svg"/><Relationship Id="rId12" Type="http://schemas.openxmlformats.org/officeDocument/2006/relationships/image" Target="../media/image95.svg"/><Relationship Id="rId2" Type="http://schemas.openxmlformats.org/officeDocument/2006/relationships/slideLayout" Target="../slideLayouts/slideLayout259.xml"/><Relationship Id="rId1" Type="http://schemas.openxmlformats.org/officeDocument/2006/relationships/tags" Target="../tags/tag6.xml"/><Relationship Id="rId6" Type="http://schemas.openxmlformats.org/officeDocument/2006/relationships/image" Target="../media/image92.png"/><Relationship Id="rId11" Type="http://schemas.openxmlformats.org/officeDocument/2006/relationships/image" Target="../media/image94.png"/><Relationship Id="rId5" Type="http://schemas.openxmlformats.org/officeDocument/2006/relationships/image" Target="../media/image91.svg"/><Relationship Id="rId15" Type="http://schemas.openxmlformats.org/officeDocument/2006/relationships/image" Target="../media/image98.svg"/><Relationship Id="rId10" Type="http://schemas.openxmlformats.org/officeDocument/2006/relationships/image" Target="../media/image90.svg"/><Relationship Id="rId4" Type="http://schemas.openxmlformats.org/officeDocument/2006/relationships/image" Target="../media/image87.png"/><Relationship Id="rId9" Type="http://schemas.openxmlformats.org/officeDocument/2006/relationships/image" Target="../media/image89.png"/><Relationship Id="rId14" Type="http://schemas.openxmlformats.org/officeDocument/2006/relationships/image" Target="../media/image9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319.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315.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40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21.xml"/><Relationship Id="rId7" Type="http://schemas.openxmlformats.org/officeDocument/2006/relationships/image" Target="../media/image126.png"/><Relationship Id="rId2" Type="http://schemas.openxmlformats.org/officeDocument/2006/relationships/slideLayout" Target="../slideLayouts/slideLayout216.xml"/><Relationship Id="rId1" Type="http://schemas.openxmlformats.org/officeDocument/2006/relationships/tags" Target="../tags/tag7.xml"/><Relationship Id="rId6" Type="http://schemas.openxmlformats.org/officeDocument/2006/relationships/hyperlink" Target="https://github.com/Azure/Enterprise-Scale/blob/main/docs/EnterpriseScale-Deploy-reference-implentations.md" TargetMode="External"/><Relationship Id="rId5" Type="http://schemas.openxmlformats.org/officeDocument/2006/relationships/hyperlink" Target="https://docs.microsoft.com/en-us/azure/cloud-adoption-framework/ready/enterprise-scale/implementation-guidelines" TargetMode="External"/><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dvisor/advisor-operational-excellence-recommendations" TargetMode="External"/><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dvisor/advisor-operational-excellence-recommendations" TargetMode="External"/><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0.xml"/></Relationships>
</file>

<file path=ppt/slides/_rels/slide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5.xml"/></Relationships>
</file>

<file path=ppt/slides/_rels/slide33.xml.rels><?xml version="1.0" encoding="UTF-8" standalone="yes"?>
<Relationships xmlns="http://schemas.openxmlformats.org/package/2006/relationships"><Relationship Id="rId8" Type="http://schemas.openxmlformats.org/officeDocument/2006/relationships/hyperlink" Target="https://aka.ms/adopt/findapartner/ready?WT.mc_id=ignite2020_presentations" TargetMode="External"/><Relationship Id="rId3" Type="http://schemas.openxmlformats.org/officeDocument/2006/relationships/notesSlide" Target="../notesSlides/notesSlide26.xml"/><Relationship Id="rId7" Type="http://schemas.openxmlformats.org/officeDocument/2006/relationships/image" Target="../media/image130.emf"/><Relationship Id="rId2" Type="http://schemas.openxmlformats.org/officeDocument/2006/relationships/slideLayout" Target="../slideLayouts/slideLayout166.xml"/><Relationship Id="rId1" Type="http://schemas.openxmlformats.org/officeDocument/2006/relationships/tags" Target="../tags/tag8.xml"/><Relationship Id="rId6" Type="http://schemas.openxmlformats.org/officeDocument/2006/relationships/hyperlink" Target="https://aka.ms/adopt/landingzones/enterprise-scale/implementation?WT.mc_id=ignite2020_presentations" TargetMode="External"/><Relationship Id="rId5" Type="http://schemas.openxmlformats.org/officeDocument/2006/relationships/hyperlink" Target="https://aka.ms/adopt/overview?WT.mc_id=ignite2020_presentations" TargetMode="External"/><Relationship Id="rId4" Type="http://schemas.openxmlformats.org/officeDocument/2006/relationships/hyperlink" Target="https://aka.ms/adopt/landingzones?WT.mc_id=ignite2020_presentation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9.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notesSlide" Target="../notesSlides/notesSlide8.xml"/><Relationship Id="rId7" Type="http://schemas.openxmlformats.org/officeDocument/2006/relationships/image" Target="../media/image71.svg"/><Relationship Id="rId12" Type="http://schemas.openxmlformats.org/officeDocument/2006/relationships/image" Target="../media/image76.png"/><Relationship Id="rId2" Type="http://schemas.openxmlformats.org/officeDocument/2006/relationships/slideLayout" Target="../slideLayouts/slideLayout43.xml"/><Relationship Id="rId1" Type="http://schemas.openxmlformats.org/officeDocument/2006/relationships/tags" Target="../tags/tag2.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6883400" cy="1107996"/>
          </a:xfrm>
        </p:spPr>
        <p:txBody>
          <a:bodyPr/>
          <a:lstStyle/>
          <a:p>
            <a:r>
              <a:rPr lang="en-US">
                <a:cs typeface="Segoe UI"/>
              </a:rPr>
              <a:t>Introduction to Azure landing zones</a:t>
            </a:r>
          </a:p>
        </p:txBody>
      </p:sp>
    </p:spTree>
    <p:extLst>
      <p:ext uri="{BB962C8B-B14F-4D97-AF65-F5344CB8AC3E}">
        <p14:creationId xmlns:p14="http://schemas.microsoft.com/office/powerpoint/2010/main" val="1230039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6FE35-36AD-40E8-9DBF-91BBB5D4CABE}"/>
              </a:ext>
            </a:extLst>
          </p:cNvPr>
          <p:cNvSpPr>
            <a:spLocks noGrp="1"/>
          </p:cNvSpPr>
          <p:nvPr>
            <p:ph type="title"/>
          </p:nvPr>
        </p:nvSpPr>
        <p:spPr>
          <a:xfrm>
            <a:off x="589045" y="2884316"/>
            <a:ext cx="3181576" cy="1086195"/>
          </a:xfrm>
        </p:spPr>
        <p:txBody>
          <a:bodyPr/>
          <a:lstStyle/>
          <a:p>
            <a:r>
              <a:rPr lang="en-US" sz="3529"/>
              <a:t>Azure landing zones</a:t>
            </a:r>
          </a:p>
        </p:txBody>
      </p:sp>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11"/>
          </p:nvPr>
        </p:nvSpPr>
        <p:spPr>
          <a:xfrm>
            <a:off x="5034466" y="913248"/>
            <a:ext cx="6323329" cy="5031506"/>
          </a:xfrm>
        </p:spPr>
        <p:txBody>
          <a:bodyPr/>
          <a:lstStyle/>
          <a:p>
            <a:pPr marL="0" indent="0">
              <a:buNone/>
            </a:pPr>
            <a:r>
              <a:rPr lang="en-US" sz="2745"/>
              <a:t>Azure landing zones help customers </a:t>
            </a:r>
            <a:r>
              <a:rPr lang="en-US" sz="2745">
                <a:solidFill>
                  <a:schemeClr val="accent1"/>
                </a:solidFill>
              </a:rPr>
              <a:t>set up their Azure environment</a:t>
            </a:r>
            <a:r>
              <a:rPr lang="en-US" sz="2745">
                <a:solidFill>
                  <a:schemeClr val="tx2"/>
                </a:solidFill>
              </a:rPr>
              <a:t> </a:t>
            </a:r>
            <a:r>
              <a:rPr lang="en-US" sz="2745"/>
              <a:t>for scale, security, governance, networking, and identity. </a:t>
            </a:r>
          </a:p>
          <a:p>
            <a:endParaRPr lang="en-US" sz="2745"/>
          </a:p>
          <a:p>
            <a:pPr marL="0" indent="0">
              <a:buNone/>
            </a:pPr>
            <a:r>
              <a:rPr lang="en-US" sz="2745"/>
              <a:t>Azure landing zones:</a:t>
            </a:r>
          </a:p>
          <a:p>
            <a:pPr marL="457112" indent="-457112">
              <a:buFont typeface="Arial" panose="020B0604020202020204" pitchFamily="34" charset="0"/>
              <a:buChar char="•"/>
            </a:pPr>
            <a:r>
              <a:rPr lang="en-US" sz="2745"/>
              <a:t>Enable </a:t>
            </a:r>
            <a:r>
              <a:rPr lang="en-US" sz="2745">
                <a:solidFill>
                  <a:schemeClr val="accent1"/>
                </a:solidFill>
              </a:rPr>
              <a:t>migrations and net new apps</a:t>
            </a:r>
          </a:p>
          <a:p>
            <a:pPr marL="457112" indent="-457112">
              <a:buFont typeface="Arial" panose="020B0604020202020204" pitchFamily="34" charset="0"/>
              <a:buChar char="•"/>
            </a:pPr>
            <a:r>
              <a:rPr lang="en-US" sz="2745"/>
              <a:t>Consider </a:t>
            </a:r>
            <a:r>
              <a:rPr lang="en-US" sz="2745">
                <a:solidFill>
                  <a:schemeClr val="accent1"/>
                </a:solidFill>
              </a:rPr>
              <a:t>all platform resources </a:t>
            </a:r>
          </a:p>
          <a:p>
            <a:pPr marL="457112" indent="-457112">
              <a:buFont typeface="Arial" panose="020B0604020202020204" pitchFamily="34" charset="0"/>
              <a:buChar char="•"/>
            </a:pPr>
            <a:r>
              <a:rPr lang="en-US" sz="2745">
                <a:solidFill>
                  <a:schemeClr val="accent1"/>
                </a:solidFill>
              </a:rPr>
              <a:t>Don't differentiate between IaaS or PaaS</a:t>
            </a:r>
          </a:p>
        </p:txBody>
      </p:sp>
    </p:spTree>
    <p:custDataLst>
      <p:tags r:id="rId1"/>
    </p:custDataLst>
    <p:extLst>
      <p:ext uri="{BB962C8B-B14F-4D97-AF65-F5344CB8AC3E}">
        <p14:creationId xmlns:p14="http://schemas.microsoft.com/office/powerpoint/2010/main" val="3500048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29" b="1"/>
              <a:t>Azure Landing Zones | Design Areas</a:t>
            </a:r>
            <a:endParaRPr lang="en-GB" sz="3529" b="1"/>
          </a:p>
        </p:txBody>
      </p:sp>
      <p:grpSp>
        <p:nvGrpSpPr>
          <p:cNvPr id="79" name="Group 78">
            <a:extLst>
              <a:ext uri="{FF2B5EF4-FFF2-40B4-BE49-F238E27FC236}">
                <a16:creationId xmlns:a16="http://schemas.microsoft.com/office/drawing/2014/main" id="{57463D30-36B0-4403-8BAA-BB336B2919E2}"/>
              </a:ext>
            </a:extLst>
          </p:cNvPr>
          <p:cNvGrpSpPr/>
          <p:nvPr/>
        </p:nvGrpSpPr>
        <p:grpSpPr>
          <a:xfrm>
            <a:off x="662300" y="1656876"/>
            <a:ext cx="2935271" cy="914729"/>
            <a:chOff x="786558" y="1658010"/>
            <a:chExt cx="2935687" cy="914859"/>
          </a:xfrm>
        </p:grpSpPr>
        <p:sp>
          <p:nvSpPr>
            <p:cNvPr id="6" name="Freeform: Shape 5">
              <a:extLst>
                <a:ext uri="{FF2B5EF4-FFF2-40B4-BE49-F238E27FC236}">
                  <a16:creationId xmlns:a16="http://schemas.microsoft.com/office/drawing/2014/main" id="{67148B4F-CC90-47BC-A272-66F92EDC0F51}"/>
                </a:ext>
              </a:extLst>
            </p:cNvPr>
            <p:cNvSpPr/>
            <p:nvPr/>
          </p:nvSpPr>
          <p:spPr>
            <a:xfrm>
              <a:off x="1927741" y="1658010"/>
              <a:ext cx="179450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Enterprise </a:t>
              </a:r>
              <a:r>
                <a:rPr lang="en-GB" sz="1961" err="1">
                  <a:solidFill>
                    <a:srgbClr val="000000">
                      <a:hueOff val="0"/>
                      <a:satOff val="0"/>
                      <a:lumOff val="0"/>
                      <a:alphaOff val="0"/>
                    </a:srgbClr>
                  </a:solidFill>
                  <a:latin typeface="Segoe UI"/>
                </a:rPr>
                <a:t>Enrollment</a:t>
              </a:r>
              <a:endParaRPr lang="en-US" sz="1961">
                <a:solidFill>
                  <a:srgbClr val="000000">
                    <a:hueOff val="0"/>
                    <a:satOff val="0"/>
                    <a:lumOff val="0"/>
                    <a:alphaOff val="0"/>
                  </a:srgbClr>
                </a:solidFill>
                <a:latin typeface="Segoe UI"/>
              </a:endParaRPr>
            </a:p>
          </p:txBody>
        </p:sp>
        <p:grpSp>
          <p:nvGrpSpPr>
            <p:cNvPr id="31" name="Graphic 29" descr="Users">
              <a:extLst>
                <a:ext uri="{FF2B5EF4-FFF2-40B4-BE49-F238E27FC236}">
                  <a16:creationId xmlns:a16="http://schemas.microsoft.com/office/drawing/2014/main" id="{18CCFF7E-041E-4E9F-B958-A29A6CBEE4AC}"/>
                </a:ext>
              </a:extLst>
            </p:cNvPr>
            <p:cNvGrpSpPr/>
            <p:nvPr/>
          </p:nvGrpSpPr>
          <p:grpSpPr>
            <a:xfrm>
              <a:off x="786558" y="1865885"/>
              <a:ext cx="800099" cy="499109"/>
              <a:chOff x="786558" y="1865655"/>
              <a:chExt cx="800099" cy="499109"/>
            </a:xfrm>
            <a:solidFill>
              <a:srgbClr val="50E6FF"/>
            </a:solidFill>
          </p:grpSpPr>
          <p:sp>
            <p:nvSpPr>
              <p:cNvPr id="32" name="Freeform: Shape 31">
                <a:extLst>
                  <a:ext uri="{FF2B5EF4-FFF2-40B4-BE49-F238E27FC236}">
                    <a16:creationId xmlns:a16="http://schemas.microsoft.com/office/drawing/2014/main" id="{EC3F0D3E-DA6E-4741-AD96-90406B1B1350}"/>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33" name="Freeform: Shape 32">
                <a:extLst>
                  <a:ext uri="{FF2B5EF4-FFF2-40B4-BE49-F238E27FC236}">
                    <a16:creationId xmlns:a16="http://schemas.microsoft.com/office/drawing/2014/main" id="{F6ADBA8D-A533-4A38-8DDC-EE6D1ABDA0B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34" name="Freeform: Shape 33">
                <a:extLst>
                  <a:ext uri="{FF2B5EF4-FFF2-40B4-BE49-F238E27FC236}">
                    <a16:creationId xmlns:a16="http://schemas.microsoft.com/office/drawing/2014/main" id="{9FB6C853-C23D-4FE1-BB2D-F22C5019E24E}"/>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35" name="Freeform: Shape 34">
                <a:extLst>
                  <a:ext uri="{FF2B5EF4-FFF2-40B4-BE49-F238E27FC236}">
                    <a16:creationId xmlns:a16="http://schemas.microsoft.com/office/drawing/2014/main" id="{94BA865F-B104-4B19-8C5B-CA2DBDE73D7A}"/>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36" name="Freeform: Shape 35">
                <a:extLst>
                  <a:ext uri="{FF2B5EF4-FFF2-40B4-BE49-F238E27FC236}">
                    <a16:creationId xmlns:a16="http://schemas.microsoft.com/office/drawing/2014/main" id="{6A7667D8-DAD9-49EC-984A-DD13A6EBE4A1}"/>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37" name="Freeform: Shape 36">
                <a:extLst>
                  <a:ext uri="{FF2B5EF4-FFF2-40B4-BE49-F238E27FC236}">
                    <a16:creationId xmlns:a16="http://schemas.microsoft.com/office/drawing/2014/main" id="{7386E252-9397-4319-A144-E4E694D8644C}"/>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0" name="Group 79">
            <a:extLst>
              <a:ext uri="{FF2B5EF4-FFF2-40B4-BE49-F238E27FC236}">
                <a16:creationId xmlns:a16="http://schemas.microsoft.com/office/drawing/2014/main" id="{70689299-D4C8-4040-A553-74EB68B01F30}"/>
              </a:ext>
            </a:extLst>
          </p:cNvPr>
          <p:cNvGrpSpPr/>
          <p:nvPr/>
        </p:nvGrpSpPr>
        <p:grpSpPr>
          <a:xfrm>
            <a:off x="2786672" y="3389938"/>
            <a:ext cx="3257105" cy="914729"/>
            <a:chOff x="826628" y="3339529"/>
            <a:chExt cx="3257567" cy="914859"/>
          </a:xfrm>
        </p:grpSpPr>
        <p:sp>
          <p:nvSpPr>
            <p:cNvPr id="16" name="Freeform: Shape 15">
              <a:extLst>
                <a:ext uri="{FF2B5EF4-FFF2-40B4-BE49-F238E27FC236}">
                  <a16:creationId xmlns:a16="http://schemas.microsoft.com/office/drawing/2014/main" id="{29A55AA1-3FF8-4E87-A50B-34340159DED5}"/>
                </a:ext>
              </a:extLst>
            </p:cNvPr>
            <p:cNvSpPr/>
            <p:nvPr/>
          </p:nvSpPr>
          <p:spPr>
            <a:xfrm>
              <a:off x="1927741" y="3339529"/>
              <a:ext cx="21564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Network Topology &amp; Connectivity</a:t>
              </a:r>
              <a:endParaRPr lang="en-US" sz="1961">
                <a:solidFill>
                  <a:srgbClr val="000000">
                    <a:hueOff val="0"/>
                    <a:satOff val="0"/>
                    <a:lumOff val="0"/>
                    <a:alphaOff val="0"/>
                  </a:srgbClr>
                </a:solidFill>
                <a:latin typeface="Segoe UI"/>
              </a:endParaRPr>
            </a:p>
          </p:txBody>
        </p:sp>
        <p:pic>
          <p:nvPicPr>
            <p:cNvPr id="39" name="Graphic 38" descr="Network">
              <a:extLst>
                <a:ext uri="{FF2B5EF4-FFF2-40B4-BE49-F238E27FC236}">
                  <a16:creationId xmlns:a16="http://schemas.microsoft.com/office/drawing/2014/main" id="{FAEA2C92-07B5-4AAB-BF7C-6F20BC691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28" y="3339758"/>
              <a:ext cx="914400" cy="914400"/>
            </a:xfrm>
            <a:prstGeom prst="rect">
              <a:avLst/>
            </a:prstGeom>
          </p:spPr>
        </p:pic>
      </p:grpSp>
      <p:grpSp>
        <p:nvGrpSpPr>
          <p:cNvPr id="82" name="Group 81">
            <a:extLst>
              <a:ext uri="{FF2B5EF4-FFF2-40B4-BE49-F238E27FC236}">
                <a16:creationId xmlns:a16="http://schemas.microsoft.com/office/drawing/2014/main" id="{FFB511D9-FE61-466F-BD33-FC308739FCBA}"/>
              </a:ext>
            </a:extLst>
          </p:cNvPr>
          <p:cNvGrpSpPr/>
          <p:nvPr/>
        </p:nvGrpSpPr>
        <p:grpSpPr>
          <a:xfrm>
            <a:off x="4721447" y="1656876"/>
            <a:ext cx="2860233" cy="914729"/>
            <a:chOff x="4545929" y="1683442"/>
            <a:chExt cx="2860639" cy="914859"/>
          </a:xfrm>
        </p:grpSpPr>
        <p:sp>
          <p:nvSpPr>
            <p:cNvPr id="10" name="Freeform: Shape 9">
              <a:extLst>
                <a:ext uri="{FF2B5EF4-FFF2-40B4-BE49-F238E27FC236}">
                  <a16:creationId xmlns:a16="http://schemas.microsoft.com/office/drawing/2014/main" id="{0E9F97F5-25A4-413C-BE0F-7717664DB111}"/>
                </a:ext>
              </a:extLst>
            </p:cNvPr>
            <p:cNvSpPr/>
            <p:nvPr/>
          </p:nvSpPr>
          <p:spPr>
            <a:xfrm>
              <a:off x="5570842" y="1683442"/>
              <a:ext cx="1835726"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Identity</a:t>
              </a:r>
              <a:endParaRPr lang="en-US" sz="1961">
                <a:solidFill>
                  <a:srgbClr val="000000">
                    <a:hueOff val="0"/>
                    <a:satOff val="0"/>
                    <a:lumOff val="0"/>
                    <a:alphaOff val="0"/>
                  </a:srgbClr>
                </a:solidFill>
                <a:latin typeface="Segoe UI"/>
              </a:endParaRPr>
            </a:p>
          </p:txBody>
        </p:sp>
        <p:grpSp>
          <p:nvGrpSpPr>
            <p:cNvPr id="44" name="Graphic 42" descr="Employee badge">
              <a:extLst>
                <a:ext uri="{FF2B5EF4-FFF2-40B4-BE49-F238E27FC236}">
                  <a16:creationId xmlns:a16="http://schemas.microsoft.com/office/drawing/2014/main" id="{0A94D652-7BB2-4871-A257-5343C2F8DA8B}"/>
                </a:ext>
              </a:extLst>
            </p:cNvPr>
            <p:cNvGrpSpPr/>
            <p:nvPr/>
          </p:nvGrpSpPr>
          <p:grpSpPr>
            <a:xfrm>
              <a:off x="4545929" y="1817021"/>
              <a:ext cx="762000" cy="647700"/>
              <a:chOff x="5715000" y="3105150"/>
              <a:chExt cx="762000" cy="647700"/>
            </a:xfrm>
            <a:solidFill>
              <a:srgbClr val="50E6FF"/>
            </a:solidFill>
          </p:grpSpPr>
          <p:sp>
            <p:nvSpPr>
              <p:cNvPr id="45" name="Freeform: Shape 44">
                <a:extLst>
                  <a:ext uri="{FF2B5EF4-FFF2-40B4-BE49-F238E27FC236}">
                    <a16:creationId xmlns:a16="http://schemas.microsoft.com/office/drawing/2014/main" id="{72F37D20-A7E3-4813-8DC4-766536FD01E0}"/>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46" name="Freeform: Shape 45">
                <a:extLst>
                  <a:ext uri="{FF2B5EF4-FFF2-40B4-BE49-F238E27FC236}">
                    <a16:creationId xmlns:a16="http://schemas.microsoft.com/office/drawing/2014/main" id="{77852214-CFBC-4F83-8647-8331AA2C4573}"/>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6" name="Group 85">
            <a:extLst>
              <a:ext uri="{FF2B5EF4-FFF2-40B4-BE49-F238E27FC236}">
                <a16:creationId xmlns:a16="http://schemas.microsoft.com/office/drawing/2014/main" id="{CCF5E964-C448-4A43-89A7-8611DA3F5BBF}"/>
              </a:ext>
            </a:extLst>
          </p:cNvPr>
          <p:cNvGrpSpPr/>
          <p:nvPr/>
        </p:nvGrpSpPr>
        <p:grpSpPr>
          <a:xfrm>
            <a:off x="8517858" y="5122770"/>
            <a:ext cx="2573601" cy="914729"/>
            <a:chOff x="8388201" y="5174559"/>
            <a:chExt cx="2573966" cy="914859"/>
          </a:xfrm>
        </p:grpSpPr>
        <p:sp>
          <p:nvSpPr>
            <p:cNvPr id="19" name="Freeform: Shape 18">
              <a:extLst>
                <a:ext uri="{FF2B5EF4-FFF2-40B4-BE49-F238E27FC236}">
                  <a16:creationId xmlns:a16="http://schemas.microsoft.com/office/drawing/2014/main" id="{270A49C1-7A77-42A3-8F45-BC6E5CA69C5F}"/>
                </a:ext>
              </a:extLst>
            </p:cNvPr>
            <p:cNvSpPr/>
            <p:nvPr/>
          </p:nvSpPr>
          <p:spPr>
            <a:xfrm>
              <a:off x="9270613" y="5174559"/>
              <a:ext cx="16915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Operations baseline</a:t>
              </a:r>
              <a:endParaRPr lang="en-US" sz="1961">
                <a:solidFill>
                  <a:srgbClr val="000000">
                    <a:hueOff val="0"/>
                    <a:satOff val="0"/>
                    <a:lumOff val="0"/>
                    <a:alphaOff val="0"/>
                  </a:srgbClr>
                </a:solidFill>
                <a:latin typeface="Segoe UI"/>
              </a:endParaRPr>
            </a:p>
          </p:txBody>
        </p:sp>
        <p:grpSp>
          <p:nvGrpSpPr>
            <p:cNvPr id="49" name="Graphic 47" descr="Checklist">
              <a:extLst>
                <a:ext uri="{FF2B5EF4-FFF2-40B4-BE49-F238E27FC236}">
                  <a16:creationId xmlns:a16="http://schemas.microsoft.com/office/drawing/2014/main" id="{500D82D7-5226-4A55-A1D2-332ADDC2F426}"/>
                </a:ext>
              </a:extLst>
            </p:cNvPr>
            <p:cNvGrpSpPr/>
            <p:nvPr/>
          </p:nvGrpSpPr>
          <p:grpSpPr>
            <a:xfrm>
              <a:off x="8388201" y="5250988"/>
              <a:ext cx="590550" cy="762000"/>
              <a:chOff x="5800725" y="3048000"/>
              <a:chExt cx="590550" cy="762000"/>
            </a:xfrm>
            <a:solidFill>
              <a:srgbClr val="0078D4"/>
            </a:solidFill>
          </p:grpSpPr>
          <p:sp>
            <p:nvSpPr>
              <p:cNvPr id="50" name="Freeform: Shape 49">
                <a:extLst>
                  <a:ext uri="{FF2B5EF4-FFF2-40B4-BE49-F238E27FC236}">
                    <a16:creationId xmlns:a16="http://schemas.microsoft.com/office/drawing/2014/main" id="{552AA662-37C6-4C14-8AF4-D3022E7C11F6}"/>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1" name="Freeform: Shape 50">
                <a:extLst>
                  <a:ext uri="{FF2B5EF4-FFF2-40B4-BE49-F238E27FC236}">
                    <a16:creationId xmlns:a16="http://schemas.microsoft.com/office/drawing/2014/main" id="{850CD74D-390A-48DE-8BC7-AEB7F48666E3}"/>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2" name="Freeform: Shape 51">
                <a:extLst>
                  <a:ext uri="{FF2B5EF4-FFF2-40B4-BE49-F238E27FC236}">
                    <a16:creationId xmlns:a16="http://schemas.microsoft.com/office/drawing/2014/main" id="{A30A1A25-2523-419D-9C7B-516B4CCD211B}"/>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3" name="Freeform: Shape 52">
                <a:extLst>
                  <a:ext uri="{FF2B5EF4-FFF2-40B4-BE49-F238E27FC236}">
                    <a16:creationId xmlns:a16="http://schemas.microsoft.com/office/drawing/2014/main" id="{B088B6D4-B64C-406D-98A0-0BCA069FCDC1}"/>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4" name="Freeform: Shape 53">
                <a:extLst>
                  <a:ext uri="{FF2B5EF4-FFF2-40B4-BE49-F238E27FC236}">
                    <a16:creationId xmlns:a16="http://schemas.microsoft.com/office/drawing/2014/main" id="{B426EBC1-F266-489F-8BFE-7BECF3BD247A}"/>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5" name="Freeform: Shape 54">
                <a:extLst>
                  <a:ext uri="{FF2B5EF4-FFF2-40B4-BE49-F238E27FC236}">
                    <a16:creationId xmlns:a16="http://schemas.microsoft.com/office/drawing/2014/main" id="{879D34A6-ADB7-440B-B6A6-44328B0EB85A}"/>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56" name="Freeform: Shape 55">
                <a:extLst>
                  <a:ext uri="{FF2B5EF4-FFF2-40B4-BE49-F238E27FC236}">
                    <a16:creationId xmlns:a16="http://schemas.microsoft.com/office/drawing/2014/main" id="{D8AB3B8A-9022-47FB-BDBC-16E47C54AAF8}"/>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57" name="Freeform: Shape 56">
                <a:extLst>
                  <a:ext uri="{FF2B5EF4-FFF2-40B4-BE49-F238E27FC236}">
                    <a16:creationId xmlns:a16="http://schemas.microsoft.com/office/drawing/2014/main" id="{F34EA752-07F7-46DC-BC31-1C711138282C}"/>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58" name="Freeform: Shape 57">
                <a:extLst>
                  <a:ext uri="{FF2B5EF4-FFF2-40B4-BE49-F238E27FC236}">
                    <a16:creationId xmlns:a16="http://schemas.microsoft.com/office/drawing/2014/main" id="{EEC6DC7F-5D19-4AED-A343-81960031CAA1}"/>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3" name="Group 82">
            <a:extLst>
              <a:ext uri="{FF2B5EF4-FFF2-40B4-BE49-F238E27FC236}">
                <a16:creationId xmlns:a16="http://schemas.microsoft.com/office/drawing/2014/main" id="{7F0F1AEB-0D1B-4E4D-A93E-0972D3A2FB24}"/>
              </a:ext>
            </a:extLst>
          </p:cNvPr>
          <p:cNvGrpSpPr/>
          <p:nvPr/>
        </p:nvGrpSpPr>
        <p:grpSpPr>
          <a:xfrm>
            <a:off x="4650379" y="5122770"/>
            <a:ext cx="2731069" cy="914729"/>
            <a:chOff x="4673564" y="5131268"/>
            <a:chExt cx="2731457" cy="914859"/>
          </a:xfrm>
        </p:grpSpPr>
        <p:sp>
          <p:nvSpPr>
            <p:cNvPr id="28" name="Freeform: Shape 27">
              <a:extLst>
                <a:ext uri="{FF2B5EF4-FFF2-40B4-BE49-F238E27FC236}">
                  <a16:creationId xmlns:a16="http://schemas.microsoft.com/office/drawing/2014/main" id="{7E73562D-747E-406E-B738-745EEA3BE7F0}"/>
                </a:ext>
              </a:extLst>
            </p:cNvPr>
            <p:cNvSpPr/>
            <p:nvPr/>
          </p:nvSpPr>
          <p:spPr>
            <a:xfrm>
              <a:off x="5570842" y="5131268"/>
              <a:ext cx="183417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Deployment options</a:t>
              </a:r>
              <a:endParaRPr lang="en-US" sz="1961">
                <a:solidFill>
                  <a:srgbClr val="000000">
                    <a:hueOff val="0"/>
                    <a:satOff val="0"/>
                    <a:lumOff val="0"/>
                    <a:alphaOff val="0"/>
                  </a:srgbClr>
                </a:solidFill>
                <a:latin typeface="Segoe UI"/>
              </a:endParaRPr>
            </a:p>
          </p:txBody>
        </p:sp>
        <p:grpSp>
          <p:nvGrpSpPr>
            <p:cNvPr id="61" name="Graphic 59" descr="Gears">
              <a:extLst>
                <a:ext uri="{FF2B5EF4-FFF2-40B4-BE49-F238E27FC236}">
                  <a16:creationId xmlns:a16="http://schemas.microsoft.com/office/drawing/2014/main" id="{6CAE210E-1106-44C9-BC35-43D80E146F4A}"/>
                </a:ext>
              </a:extLst>
            </p:cNvPr>
            <p:cNvGrpSpPr/>
            <p:nvPr/>
          </p:nvGrpSpPr>
          <p:grpSpPr>
            <a:xfrm>
              <a:off x="4673564" y="5212936"/>
              <a:ext cx="621030" cy="751522"/>
              <a:chOff x="5687896" y="3077456"/>
              <a:chExt cx="621030" cy="751522"/>
            </a:xfrm>
            <a:solidFill>
              <a:srgbClr val="50E6FF"/>
            </a:solidFill>
          </p:grpSpPr>
          <p:sp>
            <p:nvSpPr>
              <p:cNvPr id="62" name="Freeform: Shape 61">
                <a:extLst>
                  <a:ext uri="{FF2B5EF4-FFF2-40B4-BE49-F238E27FC236}">
                    <a16:creationId xmlns:a16="http://schemas.microsoft.com/office/drawing/2014/main" id="{D1358A91-AC12-47BD-B825-E5C07E367BD4}"/>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63" name="Freeform: Shape 62">
                <a:extLst>
                  <a:ext uri="{FF2B5EF4-FFF2-40B4-BE49-F238E27FC236}">
                    <a16:creationId xmlns:a16="http://schemas.microsoft.com/office/drawing/2014/main" id="{517E21CB-EC10-483C-BE9E-33ECE600DEA0}"/>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4" name="Group 83">
            <a:extLst>
              <a:ext uri="{FF2B5EF4-FFF2-40B4-BE49-F238E27FC236}">
                <a16:creationId xmlns:a16="http://schemas.microsoft.com/office/drawing/2014/main" id="{B0FE24C8-FC46-48C3-8BBE-DC4F96223FF5}"/>
              </a:ext>
            </a:extLst>
          </p:cNvPr>
          <p:cNvGrpSpPr/>
          <p:nvPr/>
        </p:nvGrpSpPr>
        <p:grpSpPr>
          <a:xfrm>
            <a:off x="8343656" y="1656876"/>
            <a:ext cx="3262345" cy="914729"/>
            <a:chOff x="4523092" y="3395186"/>
            <a:chExt cx="3262808" cy="914859"/>
          </a:xfrm>
        </p:grpSpPr>
        <p:sp>
          <p:nvSpPr>
            <p:cNvPr id="13" name="Freeform: Shape 12">
              <a:extLst>
                <a:ext uri="{FF2B5EF4-FFF2-40B4-BE49-F238E27FC236}">
                  <a16:creationId xmlns:a16="http://schemas.microsoft.com/office/drawing/2014/main" id="{50C5E317-B554-4675-97E9-4250150392D9}"/>
                </a:ext>
              </a:extLst>
            </p:cNvPr>
            <p:cNvSpPr/>
            <p:nvPr/>
          </p:nvSpPr>
          <p:spPr>
            <a:xfrm>
              <a:off x="5570842" y="3395186"/>
              <a:ext cx="2215058"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Resource Organization</a:t>
              </a:r>
              <a:endParaRPr lang="en-US" sz="1961">
                <a:solidFill>
                  <a:srgbClr val="000000">
                    <a:hueOff val="0"/>
                    <a:satOff val="0"/>
                    <a:lumOff val="0"/>
                    <a:alphaOff val="0"/>
                  </a:srgbClr>
                </a:solidFill>
                <a:latin typeface="Segoe UI"/>
              </a:endParaRPr>
            </a:p>
          </p:txBody>
        </p:sp>
        <p:grpSp>
          <p:nvGrpSpPr>
            <p:cNvPr id="66" name="Graphic 64" descr="Management">
              <a:extLst>
                <a:ext uri="{FF2B5EF4-FFF2-40B4-BE49-F238E27FC236}">
                  <a16:creationId xmlns:a16="http://schemas.microsoft.com/office/drawing/2014/main" id="{88B04A66-CFBB-4212-BB4F-BEF63BC3E819}"/>
                </a:ext>
              </a:extLst>
            </p:cNvPr>
            <p:cNvGrpSpPr/>
            <p:nvPr/>
          </p:nvGrpSpPr>
          <p:grpSpPr>
            <a:xfrm>
              <a:off x="4523092" y="3395415"/>
              <a:ext cx="914400" cy="914400"/>
              <a:chOff x="8245227" y="1627530"/>
              <a:chExt cx="914400" cy="914400"/>
            </a:xfrm>
          </p:grpSpPr>
          <p:sp>
            <p:nvSpPr>
              <p:cNvPr id="67" name="Freeform: Shape 66">
                <a:extLst>
                  <a:ext uri="{FF2B5EF4-FFF2-40B4-BE49-F238E27FC236}">
                    <a16:creationId xmlns:a16="http://schemas.microsoft.com/office/drawing/2014/main" id="{D29409F5-1AE1-422A-8623-E3FFF7859FD4}"/>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68" name="Freeform: Shape 67">
                <a:extLst>
                  <a:ext uri="{FF2B5EF4-FFF2-40B4-BE49-F238E27FC236}">
                    <a16:creationId xmlns:a16="http://schemas.microsoft.com/office/drawing/2014/main" id="{83C05C57-CB99-4B68-80D8-5BF182FECA18}"/>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69" name="Freeform: Shape 68">
                <a:extLst>
                  <a:ext uri="{FF2B5EF4-FFF2-40B4-BE49-F238E27FC236}">
                    <a16:creationId xmlns:a16="http://schemas.microsoft.com/office/drawing/2014/main" id="{61194EBC-E9F3-4174-B73D-83C26EA8B1EB}"/>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0" name="Freeform: Shape 69">
                <a:extLst>
                  <a:ext uri="{FF2B5EF4-FFF2-40B4-BE49-F238E27FC236}">
                    <a16:creationId xmlns:a16="http://schemas.microsoft.com/office/drawing/2014/main" id="{21860760-65DB-4CC8-90E2-9970616032FB}"/>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1" name="Freeform: Shape 70">
                <a:extLst>
                  <a:ext uri="{FF2B5EF4-FFF2-40B4-BE49-F238E27FC236}">
                    <a16:creationId xmlns:a16="http://schemas.microsoft.com/office/drawing/2014/main" id="{2A88BB1A-0219-4504-B193-4431BC50A8FD}"/>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5" name="Group 84">
            <a:extLst>
              <a:ext uri="{FF2B5EF4-FFF2-40B4-BE49-F238E27FC236}">
                <a16:creationId xmlns:a16="http://schemas.microsoft.com/office/drawing/2014/main" id="{1698C571-0932-49A3-9C7A-DC85CE9B084F}"/>
              </a:ext>
            </a:extLst>
          </p:cNvPr>
          <p:cNvGrpSpPr/>
          <p:nvPr/>
        </p:nvGrpSpPr>
        <p:grpSpPr>
          <a:xfrm>
            <a:off x="6978377" y="3389707"/>
            <a:ext cx="3434746" cy="914729"/>
            <a:chOff x="8296069" y="3344842"/>
            <a:chExt cx="3435233" cy="914859"/>
          </a:xfrm>
        </p:grpSpPr>
        <p:sp>
          <p:nvSpPr>
            <p:cNvPr id="22" name="Freeform: Shape 21">
              <a:extLst>
                <a:ext uri="{FF2B5EF4-FFF2-40B4-BE49-F238E27FC236}">
                  <a16:creationId xmlns:a16="http://schemas.microsoft.com/office/drawing/2014/main" id="{A07B8442-89F7-4B44-BABE-A6FD6E13A817}"/>
                </a:ext>
              </a:extLst>
            </p:cNvPr>
            <p:cNvSpPr/>
            <p:nvPr/>
          </p:nvSpPr>
          <p:spPr>
            <a:xfrm>
              <a:off x="9270613" y="3344842"/>
              <a:ext cx="246068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US" sz="1961">
                  <a:solidFill>
                    <a:srgbClr val="000000">
                      <a:hueOff val="0"/>
                      <a:satOff val="0"/>
                      <a:lumOff val="0"/>
                      <a:alphaOff val="0"/>
                    </a:srgbClr>
                  </a:solidFill>
                  <a:latin typeface="Segoe UI"/>
                </a:rPr>
                <a:t>Business Continuity &amp; Disaster Recovery</a:t>
              </a:r>
            </a:p>
          </p:txBody>
        </p:sp>
        <p:grpSp>
          <p:nvGrpSpPr>
            <p:cNvPr id="74" name="Graphic 72" descr="Lightning">
              <a:extLst>
                <a:ext uri="{FF2B5EF4-FFF2-40B4-BE49-F238E27FC236}">
                  <a16:creationId xmlns:a16="http://schemas.microsoft.com/office/drawing/2014/main" id="{E54F5B4B-49F6-4BBE-807A-E85445499DAE}"/>
                </a:ext>
              </a:extLst>
            </p:cNvPr>
            <p:cNvGrpSpPr/>
            <p:nvPr/>
          </p:nvGrpSpPr>
          <p:grpSpPr>
            <a:xfrm>
              <a:off x="8296069" y="3487816"/>
              <a:ext cx="650779" cy="628910"/>
              <a:chOff x="8376450" y="3527728"/>
              <a:chExt cx="650779" cy="628910"/>
            </a:xfrm>
            <a:solidFill>
              <a:srgbClr val="50E6FF"/>
            </a:solidFill>
          </p:grpSpPr>
          <p:sp>
            <p:nvSpPr>
              <p:cNvPr id="75" name="Freeform: Shape 74">
                <a:extLst>
                  <a:ext uri="{FF2B5EF4-FFF2-40B4-BE49-F238E27FC236}">
                    <a16:creationId xmlns:a16="http://schemas.microsoft.com/office/drawing/2014/main" id="{707F90E0-6AFC-4745-B0C7-0B4BFAC98BE8}"/>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6" name="Freeform: Shape 75">
                <a:extLst>
                  <a:ext uri="{FF2B5EF4-FFF2-40B4-BE49-F238E27FC236}">
                    <a16:creationId xmlns:a16="http://schemas.microsoft.com/office/drawing/2014/main" id="{07184EA8-74D7-4332-A0AA-C6F52C23A874}"/>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7" name="Freeform: Shape 76">
                <a:extLst>
                  <a:ext uri="{FF2B5EF4-FFF2-40B4-BE49-F238E27FC236}">
                    <a16:creationId xmlns:a16="http://schemas.microsoft.com/office/drawing/2014/main" id="{D3EBF0AC-AD29-4C1C-B106-EABE394A9270}"/>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8" name="Freeform: Shape 77">
                <a:extLst>
                  <a:ext uri="{FF2B5EF4-FFF2-40B4-BE49-F238E27FC236}">
                    <a16:creationId xmlns:a16="http://schemas.microsoft.com/office/drawing/2014/main" id="{54E5326D-B7C9-4635-A323-391A43167779}"/>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3" name="Group 2">
            <a:extLst>
              <a:ext uri="{FF2B5EF4-FFF2-40B4-BE49-F238E27FC236}">
                <a16:creationId xmlns:a16="http://schemas.microsoft.com/office/drawing/2014/main" id="{6ADC2E05-F12A-4B13-85CC-D0BB27B752C4}"/>
              </a:ext>
            </a:extLst>
          </p:cNvPr>
          <p:cNvGrpSpPr/>
          <p:nvPr/>
        </p:nvGrpSpPr>
        <p:grpSpPr>
          <a:xfrm>
            <a:off x="605158" y="5108361"/>
            <a:ext cx="3231041" cy="914729"/>
            <a:chOff x="617292" y="5210297"/>
            <a:chExt cx="3295830" cy="933071"/>
          </a:xfrm>
        </p:grpSpPr>
        <p:sp>
          <p:nvSpPr>
            <p:cNvPr id="25" name="Freeform: Shape 24">
              <a:extLst>
                <a:ext uri="{FF2B5EF4-FFF2-40B4-BE49-F238E27FC236}">
                  <a16:creationId xmlns:a16="http://schemas.microsoft.com/office/drawing/2014/main" id="{F1764D3F-ECEF-4F38-AD6F-2A1D458C6682}"/>
                </a:ext>
              </a:extLst>
            </p:cNvPr>
            <p:cNvSpPr/>
            <p:nvPr/>
          </p:nvSpPr>
          <p:spPr>
            <a:xfrm>
              <a:off x="1713739" y="5210297"/>
              <a:ext cx="2199383"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Governance disciplines</a:t>
              </a:r>
              <a:endParaRPr lang="en-US" sz="1961">
                <a:solidFill>
                  <a:srgbClr val="000000">
                    <a:hueOff val="0"/>
                    <a:satOff val="0"/>
                    <a:lumOff val="0"/>
                    <a:alphaOff val="0"/>
                  </a:srgbClr>
                </a:solidFill>
                <a:latin typeface="Segoe UI"/>
              </a:endParaRPr>
            </a:p>
          </p:txBody>
        </p:sp>
        <p:grpSp>
          <p:nvGrpSpPr>
            <p:cNvPr id="89" name="Graphic 87" descr="Map compass">
              <a:extLst>
                <a:ext uri="{FF2B5EF4-FFF2-40B4-BE49-F238E27FC236}">
                  <a16:creationId xmlns:a16="http://schemas.microsoft.com/office/drawing/2014/main" id="{FBF23E67-3EE5-43C8-9534-066BBA3D7ED0}"/>
                </a:ext>
              </a:extLst>
            </p:cNvPr>
            <p:cNvGrpSpPr/>
            <p:nvPr/>
          </p:nvGrpSpPr>
          <p:grpSpPr>
            <a:xfrm>
              <a:off x="617292" y="5210531"/>
              <a:ext cx="932603" cy="932603"/>
              <a:chOff x="359586" y="3932986"/>
              <a:chExt cx="914400" cy="914400"/>
            </a:xfrm>
          </p:grpSpPr>
          <p:sp>
            <p:nvSpPr>
              <p:cNvPr id="90" name="Freeform: Shape 89">
                <a:extLst>
                  <a:ext uri="{FF2B5EF4-FFF2-40B4-BE49-F238E27FC236}">
                    <a16:creationId xmlns:a16="http://schemas.microsoft.com/office/drawing/2014/main" id="{8ECE76D2-C837-49A0-9ED2-856C45ED6F78}"/>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chemeClr val="accent4"/>
              </a:solidFill>
              <a:ln w="9525" cap="flat">
                <a:noFill/>
                <a:prstDash val="solid"/>
                <a:miter/>
              </a:ln>
            </p:spPr>
            <p:txBody>
              <a:bodyPr rtlCol="0" anchor="ctr"/>
              <a:lstStyle/>
              <a:p>
                <a:endParaRPr lang="en-US" sz="1800">
                  <a:solidFill>
                    <a:srgbClr val="000000"/>
                  </a:solidFill>
                  <a:latin typeface="Segoe UI"/>
                </a:endParaRPr>
              </a:p>
            </p:txBody>
          </p:sp>
          <p:sp>
            <p:nvSpPr>
              <p:cNvPr id="91" name="Freeform: Shape 90">
                <a:extLst>
                  <a:ext uri="{FF2B5EF4-FFF2-40B4-BE49-F238E27FC236}">
                    <a16:creationId xmlns:a16="http://schemas.microsoft.com/office/drawing/2014/main" id="{451E72D7-D906-4216-86C7-0F9DAE21760F}"/>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chemeClr val="accent5"/>
              </a:solidFill>
              <a:ln w="9525" cap="flat">
                <a:noFill/>
                <a:prstDash val="solid"/>
                <a:miter/>
              </a:ln>
            </p:spPr>
            <p:txBody>
              <a:bodyPr rtlCol="0" anchor="ctr"/>
              <a:lstStyle/>
              <a:p>
                <a:endParaRPr lang="en-US" sz="1800">
                  <a:solidFill>
                    <a:srgbClr val="000000"/>
                  </a:solidFill>
                  <a:latin typeface="Segoe UI"/>
                </a:endParaRPr>
              </a:p>
            </p:txBody>
          </p:sp>
          <p:sp>
            <p:nvSpPr>
              <p:cNvPr id="92" name="Freeform: Shape 91">
                <a:extLst>
                  <a:ext uri="{FF2B5EF4-FFF2-40B4-BE49-F238E27FC236}">
                    <a16:creationId xmlns:a16="http://schemas.microsoft.com/office/drawing/2014/main" id="{B6D42168-B963-4CD0-8A7F-E8402BC346E6}"/>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chemeClr val="accent5"/>
              </a:solidFill>
              <a:ln w="9525" cap="flat">
                <a:noFill/>
                <a:prstDash val="solid"/>
                <a:miter/>
              </a:ln>
            </p:spPr>
            <p:txBody>
              <a:bodyPr rtlCol="0" anchor="ctr"/>
              <a:lstStyle/>
              <a:p>
                <a:endParaRPr lang="en-US" sz="1800">
                  <a:solidFill>
                    <a:srgbClr val="000000"/>
                  </a:solidFill>
                  <a:latin typeface="Segoe UI"/>
                </a:endParaRPr>
              </a:p>
            </p:txBody>
          </p:sp>
          <p:sp>
            <p:nvSpPr>
              <p:cNvPr id="93" name="Freeform: Shape 92">
                <a:extLst>
                  <a:ext uri="{FF2B5EF4-FFF2-40B4-BE49-F238E27FC236}">
                    <a16:creationId xmlns:a16="http://schemas.microsoft.com/office/drawing/2014/main" id="{489ACF6E-7861-47F9-B1CD-CD583EE7A6BC}"/>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chemeClr val="accent5"/>
              </a:solidFill>
              <a:ln w="9525" cap="flat">
                <a:noFill/>
                <a:prstDash val="solid"/>
                <a:miter/>
              </a:ln>
            </p:spPr>
            <p:txBody>
              <a:bodyPr rtlCol="0" anchor="ctr"/>
              <a:lstStyle/>
              <a:p>
                <a:endParaRPr lang="en-US" sz="1800">
                  <a:solidFill>
                    <a:srgbClr val="000000"/>
                  </a:solidFill>
                  <a:latin typeface="Segoe UI"/>
                </a:endParaRPr>
              </a:p>
            </p:txBody>
          </p:sp>
          <p:sp>
            <p:nvSpPr>
              <p:cNvPr id="94" name="Freeform: Shape 93">
                <a:extLst>
                  <a:ext uri="{FF2B5EF4-FFF2-40B4-BE49-F238E27FC236}">
                    <a16:creationId xmlns:a16="http://schemas.microsoft.com/office/drawing/2014/main" id="{399081F5-40FA-41C3-ACFA-2A1FED3B7264}"/>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chemeClr val="accent5"/>
              </a:solidFill>
              <a:ln w="9525" cap="flat">
                <a:noFill/>
                <a:prstDash val="solid"/>
                <a:miter/>
              </a:ln>
            </p:spPr>
            <p:txBody>
              <a:bodyPr rtlCol="0" anchor="ctr"/>
              <a:lstStyle/>
              <a:p>
                <a:endParaRPr lang="en-US" sz="1800">
                  <a:solidFill>
                    <a:srgbClr val="000000"/>
                  </a:solidFill>
                  <a:latin typeface="Segoe UI"/>
                </a:endParaRPr>
              </a:p>
            </p:txBody>
          </p:sp>
        </p:grpSp>
      </p:grpSp>
    </p:spTree>
    <p:custDataLst>
      <p:tags r:id="rId1"/>
    </p:custDataLst>
    <p:extLst>
      <p:ext uri="{BB962C8B-B14F-4D97-AF65-F5344CB8AC3E}">
        <p14:creationId xmlns:p14="http://schemas.microsoft.com/office/powerpoint/2010/main" val="992790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9090E-D245-44B8-A20F-9ABB0E5733FD}"/>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a:solidFill>
                  <a:srgbClr val="0070C0"/>
                </a:solidFill>
                <a:latin typeface="Segoe UI Semibold" panose="020B0702040204020203" pitchFamily="34" charset="0"/>
                <a:ea typeface="+mj-ea"/>
                <a:cs typeface="Segoe UI Semibold" panose="020B0702040204020203" pitchFamily="34" charset="0"/>
              </a:rPr>
              <a:t>Start with enterprise scale</a:t>
            </a:r>
          </a:p>
        </p:txBody>
      </p:sp>
      <p:graphicFrame>
        <p:nvGraphicFramePr>
          <p:cNvPr id="6" name="Diagram 5">
            <a:extLst>
              <a:ext uri="{FF2B5EF4-FFF2-40B4-BE49-F238E27FC236}">
                <a16:creationId xmlns:a16="http://schemas.microsoft.com/office/drawing/2014/main" id="{FB2E62E6-7C8F-41B4-A9BC-1FCAEE3965E3}"/>
              </a:ext>
            </a:extLst>
          </p:cNvPr>
          <p:cNvGraphicFramePr/>
          <p:nvPr>
            <p:extLst>
              <p:ext uri="{D42A27DB-BD31-4B8C-83A1-F6EECF244321}">
                <p14:modId xmlns:p14="http://schemas.microsoft.com/office/powerpoint/2010/main" val="1637347461"/>
              </p:ext>
            </p:extLst>
          </p:nvPr>
        </p:nvGraphicFramePr>
        <p:xfrm>
          <a:off x="3140877" y="2091975"/>
          <a:ext cx="8128000" cy="1494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49BF51D3-7CC7-43CA-BD0D-50FA30C3F004}"/>
              </a:ext>
            </a:extLst>
          </p:cNvPr>
          <p:cNvSpPr/>
          <p:nvPr/>
        </p:nvSpPr>
        <p:spPr bwMode="auto">
          <a:xfrm>
            <a:off x="588263" y="2215011"/>
            <a:ext cx="1691148" cy="1248697"/>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34B3B234-107A-482D-90FE-A2EF2749AF8F}"/>
              </a:ext>
            </a:extLst>
          </p:cNvPr>
          <p:cNvCxnSpPr>
            <a:cxnSpLocks/>
          </p:cNvCxnSpPr>
          <p:nvPr/>
        </p:nvCxnSpPr>
        <p:spPr>
          <a:xfrm>
            <a:off x="2886075" y="1914525"/>
            <a:ext cx="0" cy="167222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FC43DC-94A5-40C3-8EB8-A78EFE10407D}"/>
              </a:ext>
            </a:extLst>
          </p:cNvPr>
          <p:cNvSpPr txBox="1"/>
          <p:nvPr/>
        </p:nvSpPr>
        <p:spPr>
          <a:xfrm>
            <a:off x="3140877" y="1399871"/>
            <a:ext cx="3331438" cy="646331"/>
          </a:xfrm>
          <a:prstGeom prst="rect">
            <a:avLst/>
          </a:prstGeom>
          <a:noFill/>
        </p:spPr>
        <p:txBody>
          <a:bodyPr wrap="square" rtlCol="0">
            <a:spAutoFit/>
          </a:bodyPr>
          <a:lstStyle/>
          <a:p>
            <a:r>
              <a:rPr lang="en-US" sz="2200">
                <a:solidFill>
                  <a:srgbClr val="0070C0"/>
                </a:solidFill>
                <a:latin typeface="Segoe UI "/>
              </a:rPr>
              <a:t>Cloud Adoption</a:t>
            </a:r>
          </a:p>
          <a:p>
            <a:r>
              <a:rPr lang="en-US" sz="1400">
                <a:solidFill>
                  <a:srgbClr val="0070C0"/>
                </a:solidFill>
                <a:latin typeface="Segoe UI "/>
              </a:rPr>
              <a:t>(Migrate or Innovate)</a:t>
            </a:r>
          </a:p>
        </p:txBody>
      </p:sp>
      <p:sp>
        <p:nvSpPr>
          <p:cNvPr id="9" name="TextBox 8">
            <a:extLst>
              <a:ext uri="{FF2B5EF4-FFF2-40B4-BE49-F238E27FC236}">
                <a16:creationId xmlns:a16="http://schemas.microsoft.com/office/drawing/2014/main" id="{13A4A495-5C3E-4266-BC69-48A0A08A24B8}"/>
              </a:ext>
            </a:extLst>
          </p:cNvPr>
          <p:cNvSpPr txBox="1"/>
          <p:nvPr/>
        </p:nvSpPr>
        <p:spPr>
          <a:xfrm>
            <a:off x="588263" y="1393154"/>
            <a:ext cx="3331438" cy="430887"/>
          </a:xfrm>
          <a:prstGeom prst="rect">
            <a:avLst/>
          </a:prstGeom>
          <a:noFill/>
        </p:spPr>
        <p:txBody>
          <a:bodyPr wrap="square" rtlCol="0">
            <a:spAutoFit/>
          </a:bodyPr>
          <a:lstStyle/>
          <a:p>
            <a:r>
              <a:rPr lang="en-US" sz="2200">
                <a:solidFill>
                  <a:srgbClr val="0070C0"/>
                </a:solidFill>
                <a:latin typeface="Segoe UI "/>
              </a:rPr>
              <a:t>Cloud Platform</a:t>
            </a:r>
          </a:p>
        </p:txBody>
      </p:sp>
      <p:grpSp>
        <p:nvGrpSpPr>
          <p:cNvPr id="17" name="Group 16">
            <a:extLst>
              <a:ext uri="{FF2B5EF4-FFF2-40B4-BE49-F238E27FC236}">
                <a16:creationId xmlns:a16="http://schemas.microsoft.com/office/drawing/2014/main" id="{BB690183-5E0D-4DB3-8EE8-FB9B9D6811D1}"/>
              </a:ext>
            </a:extLst>
          </p:cNvPr>
          <p:cNvGrpSpPr/>
          <p:nvPr/>
        </p:nvGrpSpPr>
        <p:grpSpPr>
          <a:xfrm>
            <a:off x="818681" y="2459703"/>
            <a:ext cx="1230312" cy="738187"/>
            <a:chOff x="3968" y="378291"/>
            <a:chExt cx="1230312" cy="738187"/>
          </a:xfrm>
        </p:grpSpPr>
        <p:sp>
          <p:nvSpPr>
            <p:cNvPr id="15" name="Rectangle: Rounded Corners 14">
              <a:extLst>
                <a:ext uri="{FF2B5EF4-FFF2-40B4-BE49-F238E27FC236}">
                  <a16:creationId xmlns:a16="http://schemas.microsoft.com/office/drawing/2014/main" id="{F5802FAC-02B7-42AA-B104-8D3114FFC23A}"/>
                </a:ext>
              </a:extLst>
            </p:cNvPr>
            <p:cNvSpPr/>
            <p:nvPr/>
          </p:nvSpPr>
          <p:spPr>
            <a:xfrm>
              <a:off x="3968" y="378291"/>
              <a:ext cx="1230312" cy="7381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3187E626-55CE-48BF-BD5C-B2060F1953D3}"/>
                </a:ext>
              </a:extLst>
            </p:cNvPr>
            <p:cNvSpPr txBox="1"/>
            <p:nvPr/>
          </p:nvSpPr>
          <p:spPr>
            <a:xfrm>
              <a:off x="25589" y="399912"/>
              <a:ext cx="1187070" cy="694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Implement Enterprise Scale</a:t>
              </a:r>
            </a:p>
          </p:txBody>
        </p:sp>
      </p:grpSp>
      <p:grpSp>
        <p:nvGrpSpPr>
          <p:cNvPr id="31" name="Group 30">
            <a:extLst>
              <a:ext uri="{FF2B5EF4-FFF2-40B4-BE49-F238E27FC236}">
                <a16:creationId xmlns:a16="http://schemas.microsoft.com/office/drawing/2014/main" id="{800573F8-1539-4268-99FC-0F2DAF8D1CC7}"/>
              </a:ext>
            </a:extLst>
          </p:cNvPr>
          <p:cNvGrpSpPr/>
          <p:nvPr/>
        </p:nvGrpSpPr>
        <p:grpSpPr>
          <a:xfrm>
            <a:off x="2701484" y="2645708"/>
            <a:ext cx="331081" cy="387302"/>
            <a:chOff x="1721445" y="553734"/>
            <a:chExt cx="331081" cy="387302"/>
          </a:xfrm>
        </p:grpSpPr>
        <p:sp>
          <p:nvSpPr>
            <p:cNvPr id="29" name="Arrow: Right 28">
              <a:extLst>
                <a:ext uri="{FF2B5EF4-FFF2-40B4-BE49-F238E27FC236}">
                  <a16:creationId xmlns:a16="http://schemas.microsoft.com/office/drawing/2014/main" id="{D8112038-EEFD-43DB-A31B-4BA8B197D679}"/>
                </a:ext>
              </a:extLst>
            </p:cNvPr>
            <p:cNvSpPr/>
            <p:nvPr/>
          </p:nvSpPr>
          <p:spPr>
            <a:xfrm>
              <a:off x="1721445" y="553734"/>
              <a:ext cx="331081" cy="38730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Arrow: Right 4">
              <a:extLst>
                <a:ext uri="{FF2B5EF4-FFF2-40B4-BE49-F238E27FC236}">
                  <a16:creationId xmlns:a16="http://schemas.microsoft.com/office/drawing/2014/main" id="{61B7C547-FB27-429F-9576-E81D201F5AEF}"/>
                </a:ext>
              </a:extLst>
            </p:cNvPr>
            <p:cNvSpPr txBox="1"/>
            <p:nvPr/>
          </p:nvSpPr>
          <p:spPr>
            <a:xfrm>
              <a:off x="1721445" y="631194"/>
              <a:ext cx="231757" cy="23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
        <p:nvSpPr>
          <p:cNvPr id="34" name="Freeform: Shape 33">
            <a:extLst>
              <a:ext uri="{FF2B5EF4-FFF2-40B4-BE49-F238E27FC236}">
                <a16:creationId xmlns:a16="http://schemas.microsoft.com/office/drawing/2014/main" id="{F3627BD4-3BD3-4480-A175-CCF2FFCDF278}"/>
              </a:ext>
            </a:extLst>
          </p:cNvPr>
          <p:cNvSpPr/>
          <p:nvPr/>
        </p:nvSpPr>
        <p:spPr>
          <a:xfrm>
            <a:off x="485772" y="4667523"/>
            <a:ext cx="1004887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The reference implementations of CAF Enterprise Scale provide a rapid implementation option, aligned to an Enterprise Operations model using cloud native security, governance, and operations management tools.</a:t>
            </a:r>
            <a:endParaRPr lang="en-US" sz="1961">
              <a:solidFill>
                <a:srgbClr val="000000">
                  <a:hueOff val="0"/>
                  <a:satOff val="0"/>
                  <a:lumOff val="0"/>
                  <a:alphaOff val="0"/>
                </a:srgbClr>
              </a:solidFill>
              <a:latin typeface="Segoe UI"/>
            </a:endParaRPr>
          </a:p>
        </p:txBody>
      </p:sp>
    </p:spTree>
    <p:extLst>
      <p:ext uri="{BB962C8B-B14F-4D97-AF65-F5344CB8AC3E}">
        <p14:creationId xmlns:p14="http://schemas.microsoft.com/office/powerpoint/2010/main" val="1944036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graphicEl>
                                              <a:dgm id="{71C9E1CF-D041-4F54-9E1D-612D210B72B8}"/>
                                            </p:graphicEl>
                                          </p:spTgt>
                                        </p:tgtEl>
                                        <p:attrNameLst>
                                          <p:attrName>style.visibility</p:attrName>
                                        </p:attrNameLst>
                                      </p:cBhvr>
                                      <p:to>
                                        <p:strVal val="visible"/>
                                      </p:to>
                                    </p:set>
                                    <p:animEffect transition="in" filter="fade">
                                      <p:cBhvr>
                                        <p:cTn id="21" dur="500"/>
                                        <p:tgtEl>
                                          <p:spTgt spid="6">
                                            <p:graphicEl>
                                              <a:dgm id="{71C9E1CF-D041-4F54-9E1D-612D210B72B8}"/>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
                                            <p:graphicEl>
                                              <a:dgm id="{F2C447F1-D6DB-48B3-8A33-28A623829F44}"/>
                                            </p:graphicEl>
                                          </p:spTgt>
                                        </p:tgtEl>
                                        <p:attrNameLst>
                                          <p:attrName>style.visibility</p:attrName>
                                        </p:attrNameLst>
                                      </p:cBhvr>
                                      <p:to>
                                        <p:strVal val="visible"/>
                                      </p:to>
                                    </p:set>
                                    <p:animEffect transition="in" filter="fade">
                                      <p:cBhvr>
                                        <p:cTn id="25" dur="500"/>
                                        <p:tgtEl>
                                          <p:spTgt spid="6">
                                            <p:graphicEl>
                                              <a:dgm id="{F2C447F1-D6DB-48B3-8A33-28A623829F44}"/>
                                            </p:graphic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graphicEl>
                                              <a:dgm id="{3BE45CA9-BE92-47BF-91CF-4850E1B8DDA6}"/>
                                            </p:graphicEl>
                                          </p:spTgt>
                                        </p:tgtEl>
                                        <p:attrNameLst>
                                          <p:attrName>style.visibility</p:attrName>
                                        </p:attrNameLst>
                                      </p:cBhvr>
                                      <p:to>
                                        <p:strVal val="visible"/>
                                      </p:to>
                                    </p:set>
                                    <p:animEffect transition="in" filter="fade">
                                      <p:cBhvr>
                                        <p:cTn id="29" dur="500"/>
                                        <p:tgtEl>
                                          <p:spTgt spid="6">
                                            <p:graphicEl>
                                              <a:dgm id="{3BE45CA9-BE92-47BF-91CF-4850E1B8DDA6}"/>
                                            </p:graphic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6">
                                            <p:graphicEl>
                                              <a:dgm id="{AF637EA2-956C-4272-B9CB-E61C3FAA9B8D}"/>
                                            </p:graphicEl>
                                          </p:spTgt>
                                        </p:tgtEl>
                                        <p:attrNameLst>
                                          <p:attrName>style.visibility</p:attrName>
                                        </p:attrNameLst>
                                      </p:cBhvr>
                                      <p:to>
                                        <p:strVal val="visible"/>
                                      </p:to>
                                    </p:set>
                                    <p:animEffect transition="in" filter="fade">
                                      <p:cBhvr>
                                        <p:cTn id="33" dur="500"/>
                                        <p:tgtEl>
                                          <p:spTgt spid="6">
                                            <p:graphicEl>
                                              <a:dgm id="{AF637EA2-956C-4272-B9CB-E61C3FAA9B8D}"/>
                                            </p:graphic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graphicEl>
                                              <a:dgm id="{3EEBD222-0FE8-46F7-8205-F355B68E96E2}"/>
                                            </p:graphicEl>
                                          </p:spTgt>
                                        </p:tgtEl>
                                        <p:attrNameLst>
                                          <p:attrName>style.visibility</p:attrName>
                                        </p:attrNameLst>
                                      </p:cBhvr>
                                      <p:to>
                                        <p:strVal val="visible"/>
                                      </p:to>
                                    </p:set>
                                    <p:animEffect transition="in" filter="fade">
                                      <p:cBhvr>
                                        <p:cTn id="37" dur="500"/>
                                        <p:tgtEl>
                                          <p:spTgt spid="6">
                                            <p:graphicEl>
                                              <a:dgm id="{3EEBD222-0FE8-46F7-8205-F355B68E96E2}"/>
                                            </p:graphic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6">
                                            <p:graphicEl>
                                              <a:dgm id="{23666999-BFA4-4440-B27F-DD80A786C0F4}"/>
                                            </p:graphicEl>
                                          </p:spTgt>
                                        </p:tgtEl>
                                        <p:attrNameLst>
                                          <p:attrName>style.visibility</p:attrName>
                                        </p:attrNameLst>
                                      </p:cBhvr>
                                      <p:to>
                                        <p:strVal val="visible"/>
                                      </p:to>
                                    </p:set>
                                    <p:animEffect transition="in" filter="fade">
                                      <p:cBhvr>
                                        <p:cTn id="41" dur="500"/>
                                        <p:tgtEl>
                                          <p:spTgt spid="6">
                                            <p:graphicEl>
                                              <a:dgm id="{23666999-BFA4-4440-B27F-DD80A786C0F4}"/>
                                            </p:graphic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6">
                                            <p:graphicEl>
                                              <a:dgm id="{F2F9151B-0B8F-4EB3-9503-920715399871}"/>
                                            </p:graphicEl>
                                          </p:spTgt>
                                        </p:tgtEl>
                                        <p:attrNameLst>
                                          <p:attrName>style.visibility</p:attrName>
                                        </p:attrNameLst>
                                      </p:cBhvr>
                                      <p:to>
                                        <p:strVal val="visible"/>
                                      </p:to>
                                    </p:set>
                                    <p:animEffect transition="in" filter="fade">
                                      <p:cBhvr>
                                        <p:cTn id="45" dur="500"/>
                                        <p:tgtEl>
                                          <p:spTgt spid="6">
                                            <p:graphicEl>
                                              <a:dgm id="{F2F9151B-0B8F-4EB3-9503-9207153998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56EDDCDA-552A-4EB5-B926-8EB6202D7A6B}"/>
              </a:ext>
            </a:extLst>
          </p:cNvPr>
          <p:cNvSpPr/>
          <p:nvPr/>
        </p:nvSpPr>
        <p:spPr bwMode="auto">
          <a:xfrm>
            <a:off x="3323474" y="3543375"/>
            <a:ext cx="1691148" cy="1248697"/>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849090E-D245-44B8-A20F-9ABB0E5733FD}"/>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a:solidFill>
                  <a:srgbClr val="0070C0"/>
                </a:solidFill>
                <a:latin typeface="Segoe UI Semibold" panose="020B0702040204020203" pitchFamily="34" charset="0"/>
                <a:ea typeface="+mj-ea"/>
                <a:cs typeface="Segoe UI Semibold" panose="020B0702040204020203" pitchFamily="34" charset="0"/>
              </a:rPr>
              <a:t>Start small &amp; expand</a:t>
            </a:r>
          </a:p>
        </p:txBody>
      </p:sp>
      <p:sp>
        <p:nvSpPr>
          <p:cNvPr id="34" name="Freeform: Shape 33">
            <a:extLst>
              <a:ext uri="{FF2B5EF4-FFF2-40B4-BE49-F238E27FC236}">
                <a16:creationId xmlns:a16="http://schemas.microsoft.com/office/drawing/2014/main" id="{F3627BD4-3BD3-4480-A175-CCF2FFCDF278}"/>
              </a:ext>
            </a:extLst>
          </p:cNvPr>
          <p:cNvSpPr/>
          <p:nvPr/>
        </p:nvSpPr>
        <p:spPr>
          <a:xfrm>
            <a:off x="588263" y="5307587"/>
            <a:ext cx="1004887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The CAF Start small blueprints initiate a parallel development path. As cloud adoption expands, Central IT or </a:t>
            </a:r>
            <a:r>
              <a:rPr lang="en-GB" sz="1961" err="1">
                <a:solidFill>
                  <a:srgbClr val="000000">
                    <a:hueOff val="0"/>
                    <a:satOff val="0"/>
                    <a:lumOff val="0"/>
                    <a:alphaOff val="0"/>
                  </a:srgbClr>
                </a:solidFill>
                <a:latin typeface="Segoe UI"/>
              </a:rPr>
              <a:t>CCoE</a:t>
            </a:r>
            <a:r>
              <a:rPr lang="en-GB" sz="1961">
                <a:solidFill>
                  <a:srgbClr val="000000">
                    <a:hueOff val="0"/>
                    <a:satOff val="0"/>
                    <a:lumOff val="0"/>
                    <a:alphaOff val="0"/>
                  </a:srgbClr>
                </a:solidFill>
                <a:latin typeface="Segoe UI"/>
              </a:rPr>
              <a:t> teams expand the cloud platform to support the adoption plan.</a:t>
            </a:r>
            <a:endParaRPr lang="en-US" sz="1961">
              <a:solidFill>
                <a:srgbClr val="000000">
                  <a:hueOff val="0"/>
                  <a:satOff val="0"/>
                  <a:lumOff val="0"/>
                  <a:alphaOff val="0"/>
                </a:srgbClr>
              </a:solidFill>
              <a:latin typeface="Segoe UI"/>
            </a:endParaRPr>
          </a:p>
        </p:txBody>
      </p:sp>
      <p:graphicFrame>
        <p:nvGraphicFramePr>
          <p:cNvPr id="18" name="Diagram 17">
            <a:extLst>
              <a:ext uri="{FF2B5EF4-FFF2-40B4-BE49-F238E27FC236}">
                <a16:creationId xmlns:a16="http://schemas.microsoft.com/office/drawing/2014/main" id="{A8374738-FA32-45CF-A2CA-CC91B20CD631}"/>
              </a:ext>
            </a:extLst>
          </p:cNvPr>
          <p:cNvGraphicFramePr/>
          <p:nvPr>
            <p:extLst>
              <p:ext uri="{D42A27DB-BD31-4B8C-83A1-F6EECF244321}">
                <p14:modId xmlns:p14="http://schemas.microsoft.com/office/powerpoint/2010/main" val="801531463"/>
              </p:ext>
            </p:extLst>
          </p:nvPr>
        </p:nvGraphicFramePr>
        <p:xfrm>
          <a:off x="3555999" y="3421295"/>
          <a:ext cx="8128000" cy="1494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 name="Diagram 18">
            <a:extLst>
              <a:ext uri="{FF2B5EF4-FFF2-40B4-BE49-F238E27FC236}">
                <a16:creationId xmlns:a16="http://schemas.microsoft.com/office/drawing/2014/main" id="{BB28D72E-4E79-4FFC-A93F-26B705D4E103}"/>
              </a:ext>
            </a:extLst>
          </p:cNvPr>
          <p:cNvGraphicFramePr/>
          <p:nvPr>
            <p:extLst>
              <p:ext uri="{D42A27DB-BD31-4B8C-83A1-F6EECF244321}">
                <p14:modId xmlns:p14="http://schemas.microsoft.com/office/powerpoint/2010/main" val="776682286"/>
              </p:ext>
            </p:extLst>
          </p:nvPr>
        </p:nvGraphicFramePr>
        <p:xfrm>
          <a:off x="3207552" y="1707192"/>
          <a:ext cx="8128000" cy="14947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1" name="Straight Connector 20">
            <a:extLst>
              <a:ext uri="{FF2B5EF4-FFF2-40B4-BE49-F238E27FC236}">
                <a16:creationId xmlns:a16="http://schemas.microsoft.com/office/drawing/2014/main" id="{815E6672-2124-4399-BD2A-A4EC01A7CD3F}"/>
              </a:ext>
            </a:extLst>
          </p:cNvPr>
          <p:cNvCxnSpPr/>
          <p:nvPr/>
        </p:nvCxnSpPr>
        <p:spPr>
          <a:xfrm>
            <a:off x="588263" y="3201963"/>
            <a:ext cx="11314840"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505EC32-33A1-419E-84EB-A9C8CDEDF2EF}"/>
              </a:ext>
            </a:extLst>
          </p:cNvPr>
          <p:cNvSpPr txBox="1"/>
          <p:nvPr/>
        </p:nvSpPr>
        <p:spPr>
          <a:xfrm>
            <a:off x="232189" y="2239134"/>
            <a:ext cx="3331438" cy="646331"/>
          </a:xfrm>
          <a:prstGeom prst="rect">
            <a:avLst/>
          </a:prstGeom>
          <a:noFill/>
        </p:spPr>
        <p:txBody>
          <a:bodyPr wrap="square" rtlCol="0">
            <a:spAutoFit/>
          </a:bodyPr>
          <a:lstStyle/>
          <a:p>
            <a:r>
              <a:rPr lang="en-US" sz="2200">
                <a:solidFill>
                  <a:srgbClr val="0070C0"/>
                </a:solidFill>
                <a:latin typeface="Segoe UI "/>
              </a:rPr>
              <a:t>Cloud Adoption</a:t>
            </a:r>
          </a:p>
          <a:p>
            <a:r>
              <a:rPr lang="en-US" sz="1400">
                <a:solidFill>
                  <a:srgbClr val="0070C0"/>
                </a:solidFill>
                <a:latin typeface="Segoe UI "/>
              </a:rPr>
              <a:t>(Migrate or Innovate)</a:t>
            </a:r>
          </a:p>
        </p:txBody>
      </p:sp>
      <p:sp>
        <p:nvSpPr>
          <p:cNvPr id="23" name="TextBox 22">
            <a:extLst>
              <a:ext uri="{FF2B5EF4-FFF2-40B4-BE49-F238E27FC236}">
                <a16:creationId xmlns:a16="http://schemas.microsoft.com/office/drawing/2014/main" id="{AAE990F7-DA96-4B82-AE73-319214D9D247}"/>
              </a:ext>
            </a:extLst>
          </p:cNvPr>
          <p:cNvSpPr txBox="1"/>
          <p:nvPr/>
        </p:nvSpPr>
        <p:spPr>
          <a:xfrm>
            <a:off x="232189" y="3949348"/>
            <a:ext cx="3331438" cy="430887"/>
          </a:xfrm>
          <a:prstGeom prst="rect">
            <a:avLst/>
          </a:prstGeom>
          <a:noFill/>
        </p:spPr>
        <p:txBody>
          <a:bodyPr wrap="square" rtlCol="0">
            <a:spAutoFit/>
          </a:bodyPr>
          <a:lstStyle/>
          <a:p>
            <a:r>
              <a:rPr lang="en-US" sz="2200">
                <a:solidFill>
                  <a:srgbClr val="0070C0"/>
                </a:solidFill>
                <a:latin typeface="Segoe UI "/>
              </a:rPr>
              <a:t>Cloud Platform</a:t>
            </a:r>
          </a:p>
        </p:txBody>
      </p:sp>
    </p:spTree>
    <p:extLst>
      <p:ext uri="{BB962C8B-B14F-4D97-AF65-F5344CB8AC3E}">
        <p14:creationId xmlns:p14="http://schemas.microsoft.com/office/powerpoint/2010/main" val="3453132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71C9E1CF-D041-4F54-9E1D-612D210B72B8}"/>
                                            </p:graphicEl>
                                          </p:spTgt>
                                        </p:tgtEl>
                                        <p:attrNameLst>
                                          <p:attrName>style.visibility</p:attrName>
                                        </p:attrNameLst>
                                      </p:cBhvr>
                                      <p:to>
                                        <p:strVal val="visible"/>
                                      </p:to>
                                    </p:set>
                                    <p:animEffect transition="in" filter="fade">
                                      <p:cBhvr>
                                        <p:cTn id="7" dur="500"/>
                                        <p:tgtEl>
                                          <p:spTgt spid="18">
                                            <p:graphicEl>
                                              <a:dgm id="{71C9E1CF-D041-4F54-9E1D-612D210B72B8}"/>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graphicEl>
                                              <a:dgm id="{F2C447F1-D6DB-48B3-8A33-28A623829F44}"/>
                                            </p:graphicEl>
                                          </p:spTgt>
                                        </p:tgtEl>
                                        <p:attrNameLst>
                                          <p:attrName>style.visibility</p:attrName>
                                        </p:attrNameLst>
                                      </p:cBhvr>
                                      <p:to>
                                        <p:strVal val="visible"/>
                                      </p:to>
                                    </p:set>
                                    <p:animEffect transition="in" filter="fade">
                                      <p:cBhvr>
                                        <p:cTn id="15" dur="500"/>
                                        <p:tgtEl>
                                          <p:spTgt spid="18">
                                            <p:graphicEl>
                                              <a:dgm id="{F2C447F1-D6DB-48B3-8A33-28A623829F44}"/>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graphicEl>
                                              <a:dgm id="{3BE45CA9-BE92-47BF-91CF-4850E1B8DDA6}"/>
                                            </p:graphicEl>
                                          </p:spTgt>
                                        </p:tgtEl>
                                        <p:attrNameLst>
                                          <p:attrName>style.visibility</p:attrName>
                                        </p:attrNameLst>
                                      </p:cBhvr>
                                      <p:to>
                                        <p:strVal val="visible"/>
                                      </p:to>
                                    </p:set>
                                    <p:animEffect transition="in" filter="fade">
                                      <p:cBhvr>
                                        <p:cTn id="19" dur="500"/>
                                        <p:tgtEl>
                                          <p:spTgt spid="18">
                                            <p:graphicEl>
                                              <a:dgm id="{3BE45CA9-BE92-47BF-91CF-4850E1B8DDA6}"/>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graphicEl>
                                              <a:dgm id="{AF637EA2-956C-4272-B9CB-E61C3FAA9B8D}"/>
                                            </p:graphicEl>
                                          </p:spTgt>
                                        </p:tgtEl>
                                        <p:attrNameLst>
                                          <p:attrName>style.visibility</p:attrName>
                                        </p:attrNameLst>
                                      </p:cBhvr>
                                      <p:to>
                                        <p:strVal val="visible"/>
                                      </p:to>
                                    </p:set>
                                    <p:animEffect transition="in" filter="fade">
                                      <p:cBhvr>
                                        <p:cTn id="23" dur="500"/>
                                        <p:tgtEl>
                                          <p:spTgt spid="18">
                                            <p:graphicEl>
                                              <a:dgm id="{AF637EA2-956C-4272-B9CB-E61C3FAA9B8D}"/>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8">
                                            <p:graphicEl>
                                              <a:dgm id="{3EEBD222-0FE8-46F7-8205-F355B68E96E2}"/>
                                            </p:graphicEl>
                                          </p:spTgt>
                                        </p:tgtEl>
                                        <p:attrNameLst>
                                          <p:attrName>style.visibility</p:attrName>
                                        </p:attrNameLst>
                                      </p:cBhvr>
                                      <p:to>
                                        <p:strVal val="visible"/>
                                      </p:to>
                                    </p:set>
                                    <p:animEffect transition="in" filter="fade">
                                      <p:cBhvr>
                                        <p:cTn id="27" dur="500"/>
                                        <p:tgtEl>
                                          <p:spTgt spid="18">
                                            <p:graphicEl>
                                              <a:dgm id="{3EEBD222-0FE8-46F7-8205-F355B68E96E2}"/>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8">
                                            <p:graphicEl>
                                              <a:dgm id="{23666999-BFA4-4440-B27F-DD80A786C0F4}"/>
                                            </p:graphicEl>
                                          </p:spTgt>
                                        </p:tgtEl>
                                        <p:attrNameLst>
                                          <p:attrName>style.visibility</p:attrName>
                                        </p:attrNameLst>
                                      </p:cBhvr>
                                      <p:to>
                                        <p:strVal val="visible"/>
                                      </p:to>
                                    </p:set>
                                    <p:animEffect transition="in" filter="fade">
                                      <p:cBhvr>
                                        <p:cTn id="31" dur="500"/>
                                        <p:tgtEl>
                                          <p:spTgt spid="18">
                                            <p:graphicEl>
                                              <a:dgm id="{23666999-BFA4-4440-B27F-DD80A786C0F4}"/>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graphicEl>
                                              <a:dgm id="{F2F9151B-0B8F-4EB3-9503-920715399871}"/>
                                            </p:graphicEl>
                                          </p:spTgt>
                                        </p:tgtEl>
                                        <p:attrNameLst>
                                          <p:attrName>style.visibility</p:attrName>
                                        </p:attrNameLst>
                                      </p:cBhvr>
                                      <p:to>
                                        <p:strVal val="visible"/>
                                      </p:to>
                                    </p:set>
                                    <p:animEffect transition="in" filter="fade">
                                      <p:cBhvr>
                                        <p:cTn id="35" dur="500"/>
                                        <p:tgtEl>
                                          <p:spTgt spid="18">
                                            <p:graphicEl>
                                              <a:dgm id="{F2F9151B-0B8F-4EB3-9503-920715399871}"/>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8">
                                            <p:graphicEl>
                                              <a:dgm id="{DC0C544E-8C16-4091-92C9-334BBB483E59}"/>
                                            </p:graphicEl>
                                          </p:spTgt>
                                        </p:tgtEl>
                                        <p:attrNameLst>
                                          <p:attrName>style.visibility</p:attrName>
                                        </p:attrNameLst>
                                      </p:cBhvr>
                                      <p:to>
                                        <p:strVal val="visible"/>
                                      </p:to>
                                    </p:set>
                                    <p:animEffect transition="in" filter="fade">
                                      <p:cBhvr>
                                        <p:cTn id="39" dur="500"/>
                                        <p:tgtEl>
                                          <p:spTgt spid="18">
                                            <p:graphicEl>
                                              <a:dgm id="{DC0C544E-8C16-4091-92C9-334BBB483E59}"/>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graphicEl>
                                              <a:dgm id="{65ACFBAA-9D0C-493D-B877-62EFE2AA72BD}"/>
                                            </p:graphicEl>
                                          </p:spTgt>
                                        </p:tgtEl>
                                        <p:attrNameLst>
                                          <p:attrName>style.visibility</p:attrName>
                                        </p:attrNameLst>
                                      </p:cBhvr>
                                      <p:to>
                                        <p:strVal val="visible"/>
                                      </p:to>
                                    </p:set>
                                    <p:animEffect transition="in" filter="fade">
                                      <p:cBhvr>
                                        <p:cTn id="43" dur="500"/>
                                        <p:tgtEl>
                                          <p:spTgt spid="18">
                                            <p:graphicEl>
                                              <a:dgm id="{65ACFBAA-9D0C-493D-B877-62EFE2AA72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Graphic spid="18"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B9273F9-F734-4816-BE89-B4AD23F4554C}"/>
              </a:ext>
            </a:extLst>
          </p:cNvPr>
          <p:cNvSpPr>
            <a:spLocks noGrp="1"/>
          </p:cNvSpPr>
          <p:nvPr>
            <p:ph type="title"/>
          </p:nvPr>
        </p:nvSpPr>
        <p:spPr>
          <a:xfrm>
            <a:off x="200247" y="0"/>
            <a:ext cx="10515600" cy="1325563"/>
          </a:xfrm>
        </p:spPr>
        <p:txBody>
          <a:bodyPr>
            <a:normAutofit/>
          </a:bodyPr>
          <a:lstStyle/>
          <a:p>
            <a:r>
              <a:rPr lang="en-US" sz="3600">
                <a:latin typeface="Segoe UI Semibold" panose="020B0702040204020203" pitchFamily="34" charset="0"/>
                <a:cs typeface="Segoe UI Semibold" panose="020B0702040204020203" pitchFamily="34" charset="0"/>
              </a:rPr>
              <a:t>Refactoring landing zones</a:t>
            </a:r>
            <a:endParaRPr lang="en-US" sz="3600" i="1">
              <a:latin typeface="Segoe UI Semibold" panose="020B0702040204020203" pitchFamily="34" charset="0"/>
              <a:cs typeface="Segoe UI Semibold" panose="020B0702040204020203" pitchFamily="34" charset="0"/>
            </a:endParaRPr>
          </a:p>
        </p:txBody>
      </p:sp>
      <p:sp>
        <p:nvSpPr>
          <p:cNvPr id="13" name="Content Placeholder 2">
            <a:extLst>
              <a:ext uri="{FF2B5EF4-FFF2-40B4-BE49-F238E27FC236}">
                <a16:creationId xmlns:a16="http://schemas.microsoft.com/office/drawing/2014/main" id="{B492B875-A101-4B9B-9E7C-9C6DDADE5F6E}"/>
              </a:ext>
            </a:extLst>
          </p:cNvPr>
          <p:cNvSpPr>
            <a:spLocks noGrp="1"/>
          </p:cNvSpPr>
          <p:nvPr>
            <p:ph idx="1"/>
          </p:nvPr>
        </p:nvSpPr>
        <p:spPr>
          <a:xfrm>
            <a:off x="532160" y="5200649"/>
            <a:ext cx="11127680" cy="2765617"/>
          </a:xfrm>
        </p:spPr>
        <p:txBody>
          <a:bodyPr>
            <a:normAutofit/>
          </a:bodyPr>
          <a:lstStyle/>
          <a:p>
            <a:pPr marL="0" indent="0">
              <a:buNone/>
            </a:pPr>
            <a:r>
              <a:rPr lang="en-US" sz="2000">
                <a:latin typeface="Segoe UI "/>
              </a:rPr>
              <a:t>Since landing zone infrastructure is defined in code, it can be refactored similar to any other codebase. Refactoring is the process of modifying or restructuring source code to optimize the output of that code without changing its purpose or core function.</a:t>
            </a:r>
          </a:p>
        </p:txBody>
      </p:sp>
      <p:pic>
        <p:nvPicPr>
          <p:cNvPr id="1026" name="Picture 2" descr="Landing zone refactoring illustration - described in later section of this article">
            <a:extLst>
              <a:ext uri="{FF2B5EF4-FFF2-40B4-BE49-F238E27FC236}">
                <a16:creationId xmlns:a16="http://schemas.microsoft.com/office/drawing/2014/main" id="{F7C62E21-5E5D-49EF-AF4E-5195CD556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172" y="906344"/>
            <a:ext cx="9591675" cy="394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64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Operating Models</a:t>
            </a:r>
          </a:p>
        </p:txBody>
      </p:sp>
    </p:spTree>
    <p:extLst>
      <p:ext uri="{BB962C8B-B14F-4D97-AF65-F5344CB8AC3E}">
        <p14:creationId xmlns:p14="http://schemas.microsoft.com/office/powerpoint/2010/main" val="298100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88263" y="457200"/>
            <a:ext cx="11018520" cy="923330"/>
          </a:xfrm>
        </p:spPr>
        <p:txBody>
          <a:bodyPr/>
          <a:lstStyle/>
          <a:p>
            <a:r>
              <a:rPr lang="en-US"/>
              <a:t>What are you going to build?</a:t>
            </a:r>
            <a:br>
              <a:rPr lang="en-US"/>
            </a:br>
            <a:r>
              <a:rPr lang="en-US" sz="2400"/>
              <a:t>Your foundation is created to serve a specific purpose</a:t>
            </a:r>
            <a:endParaRPr lang="en-US"/>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a:xfrm>
            <a:off x="582613" y="5689600"/>
            <a:ext cx="3475037" cy="276999"/>
          </a:xfrm>
        </p:spPr>
        <p:txBody>
          <a:bodyPr/>
          <a:lstStyle/>
          <a:p>
            <a:pPr algn="ctr"/>
            <a:r>
              <a:rPr lang="en-US"/>
              <a:t>A house</a:t>
            </a:r>
          </a:p>
        </p:txBody>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a:xfrm>
            <a:off x="4358640" y="5689600"/>
            <a:ext cx="3475037" cy="276999"/>
          </a:xfrm>
        </p:spPr>
        <p:txBody>
          <a:bodyPr/>
          <a:lstStyle/>
          <a:p>
            <a:pPr algn="ctr"/>
            <a:r>
              <a:rPr lang="en-US"/>
              <a:t>A stadium</a:t>
            </a:r>
          </a:p>
        </p:txBody>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a:xfrm>
            <a:off x="8134351" y="5689600"/>
            <a:ext cx="3475037" cy="276999"/>
          </a:xfrm>
        </p:spPr>
        <p:txBody>
          <a:bodyPr/>
          <a:lstStyle/>
          <a:p>
            <a:pPr algn="ctr"/>
            <a:r>
              <a:rPr lang="en-US"/>
              <a:t>A bridge</a:t>
            </a:r>
          </a:p>
        </p:txBody>
      </p:sp>
      <p:pic>
        <p:nvPicPr>
          <p:cNvPr id="14" name="Picture Placeholder 13" descr="A small house in front of a building">
            <a:extLst>
              <a:ext uri="{FF2B5EF4-FFF2-40B4-BE49-F238E27FC236}">
                <a16:creationId xmlns:a16="http://schemas.microsoft.com/office/drawing/2014/main" id="{FD97BDDE-F8A0-4423-A7F1-CDD3793C725B}"/>
              </a:ext>
            </a:extLst>
          </p:cNvPr>
          <p:cNvPicPr>
            <a:picLocks noGrp="1" noChangeAspect="1"/>
          </p:cNvPicPr>
          <p:nvPr>
            <p:ph type="pic" sz="quarter" idx="13"/>
          </p:nvPr>
        </p:nvPicPr>
        <p:blipFill rotWithShape="1">
          <a:blip r:embed="rId2"/>
          <a:srcRect l="18229" r="18229"/>
          <a:stretch/>
        </p:blipFill>
        <p:spPr>
          <a:xfrm>
            <a:off x="582613" y="2025650"/>
            <a:ext cx="3475037" cy="3475038"/>
          </a:xfrm>
          <a:prstGeom prst="rect">
            <a:avLst/>
          </a:prstGeom>
        </p:spPr>
      </p:pic>
      <p:pic>
        <p:nvPicPr>
          <p:cNvPr id="15" name="Picture Placeholder 14" descr="A close up of a stadium">
            <a:extLst>
              <a:ext uri="{FF2B5EF4-FFF2-40B4-BE49-F238E27FC236}">
                <a16:creationId xmlns:a16="http://schemas.microsoft.com/office/drawing/2014/main" id="{40865F58-5D39-4DC0-A225-6325A3EB913A}"/>
              </a:ext>
            </a:extLst>
          </p:cNvPr>
          <p:cNvPicPr>
            <a:picLocks noGrp="1" noChangeAspect="1"/>
          </p:cNvPicPr>
          <p:nvPr>
            <p:ph type="pic" sz="quarter" idx="14"/>
          </p:nvPr>
        </p:nvPicPr>
        <p:blipFill rotWithShape="1">
          <a:blip r:embed="rId3"/>
          <a:srcRect l="21431" r="14285"/>
          <a:stretch/>
        </p:blipFill>
        <p:spPr>
          <a:xfrm>
            <a:off x="4359275" y="2025650"/>
            <a:ext cx="3473450" cy="3475038"/>
          </a:xfrm>
          <a:prstGeom prst="rect">
            <a:avLst/>
          </a:prstGeom>
        </p:spPr>
      </p:pic>
      <p:pic>
        <p:nvPicPr>
          <p:cNvPr id="16" name="Picture Placeholder 15" descr="A bridge over a body of water&#10;">
            <a:extLst>
              <a:ext uri="{FF2B5EF4-FFF2-40B4-BE49-F238E27FC236}">
                <a16:creationId xmlns:a16="http://schemas.microsoft.com/office/drawing/2014/main" id="{F340B64C-D3F1-4FF2-A52C-F523E28F3216}"/>
              </a:ext>
            </a:extLst>
          </p:cNvPr>
          <p:cNvPicPr>
            <a:picLocks noGrp="1" noChangeAspect="1"/>
          </p:cNvPicPr>
          <p:nvPr>
            <p:ph type="pic" sz="quarter" idx="15"/>
          </p:nvPr>
        </p:nvPicPr>
        <p:blipFill rotWithShape="1">
          <a:blip r:embed="rId4"/>
          <a:srcRect l="12517" r="12517"/>
          <a:stretch/>
        </p:blipFill>
        <p:spPr>
          <a:xfrm>
            <a:off x="8132763" y="2025650"/>
            <a:ext cx="3473450" cy="3475038"/>
          </a:xfrm>
          <a:prstGeom prst="rect">
            <a:avLst/>
          </a:prstGeom>
        </p:spPr>
      </p:pic>
    </p:spTree>
    <p:extLst>
      <p:ext uri="{BB962C8B-B14F-4D97-AF65-F5344CB8AC3E}">
        <p14:creationId xmlns:p14="http://schemas.microsoft.com/office/powerpoint/2010/main" val="2767769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0C6E4-B29A-4831-B390-54F6F57FF1F6}"/>
              </a:ext>
            </a:extLst>
          </p:cNvPr>
          <p:cNvSpPr>
            <a:spLocks noGrp="1"/>
          </p:cNvSpPr>
          <p:nvPr>
            <p:ph type="title"/>
          </p:nvPr>
        </p:nvSpPr>
        <p:spPr>
          <a:xfrm>
            <a:off x="588263" y="457200"/>
            <a:ext cx="6346927" cy="553998"/>
          </a:xfrm>
        </p:spPr>
        <p:txBody>
          <a:bodyPr/>
          <a:lstStyle/>
          <a:p>
            <a:r>
              <a:rPr lang="en-US"/>
              <a:t>Foundations in the cloud</a:t>
            </a:r>
          </a:p>
        </p:txBody>
      </p:sp>
      <p:grpSp>
        <p:nvGrpSpPr>
          <p:cNvPr id="69" name="Group 68">
            <a:extLst>
              <a:ext uri="{FF2B5EF4-FFF2-40B4-BE49-F238E27FC236}">
                <a16:creationId xmlns:a16="http://schemas.microsoft.com/office/drawing/2014/main" id="{DAE22D84-7B58-446C-BA07-0EC9501F5A25}"/>
              </a:ext>
            </a:extLst>
          </p:cNvPr>
          <p:cNvGrpSpPr/>
          <p:nvPr/>
        </p:nvGrpSpPr>
        <p:grpSpPr>
          <a:xfrm>
            <a:off x="751539" y="4755088"/>
            <a:ext cx="1471359" cy="2102912"/>
            <a:chOff x="751539" y="4755088"/>
            <a:chExt cx="1471359" cy="2102912"/>
          </a:xfrm>
        </p:grpSpPr>
        <p:grpSp>
          <p:nvGrpSpPr>
            <p:cNvPr id="12" name="Group 11">
              <a:extLst>
                <a:ext uri="{FF2B5EF4-FFF2-40B4-BE49-F238E27FC236}">
                  <a16:creationId xmlns:a16="http://schemas.microsoft.com/office/drawing/2014/main" id="{74FE0B7A-9BBF-4251-A3B4-8E24480FAF9D}"/>
                </a:ext>
              </a:extLst>
            </p:cNvPr>
            <p:cNvGrpSpPr/>
            <p:nvPr/>
          </p:nvGrpSpPr>
          <p:grpSpPr>
            <a:xfrm>
              <a:off x="751539" y="4860098"/>
              <a:ext cx="1471359" cy="1997902"/>
              <a:chOff x="2979738" y="588963"/>
              <a:chExt cx="1924050" cy="2300426"/>
            </a:xfrm>
          </p:grpSpPr>
          <p:grpSp>
            <p:nvGrpSpPr>
              <p:cNvPr id="14" name="Group 13">
                <a:extLst>
                  <a:ext uri="{FF2B5EF4-FFF2-40B4-BE49-F238E27FC236}">
                    <a16:creationId xmlns:a16="http://schemas.microsoft.com/office/drawing/2014/main" id="{32339F0F-F89D-4625-93FD-4F1D692C1B95}"/>
                  </a:ext>
                </a:extLst>
              </p:cNvPr>
              <p:cNvGrpSpPr/>
              <p:nvPr/>
            </p:nvGrpSpPr>
            <p:grpSpPr>
              <a:xfrm>
                <a:off x="2979738" y="588963"/>
                <a:ext cx="1924050" cy="1924050"/>
                <a:chOff x="2979738" y="588963"/>
                <a:chExt cx="1924050" cy="1924050"/>
              </a:xfrm>
            </p:grpSpPr>
            <p:sp>
              <p:nvSpPr>
                <p:cNvPr id="16" name="AutoShape 3">
                  <a:extLst>
                    <a:ext uri="{FF2B5EF4-FFF2-40B4-BE49-F238E27FC236}">
                      <a16:creationId xmlns:a16="http://schemas.microsoft.com/office/drawing/2014/main" id="{9BFA821F-8FD3-4036-9362-97936EBD81D0}"/>
                    </a:ext>
                  </a:extLst>
                </p:cNvPr>
                <p:cNvSpPr>
                  <a:spLocks noChangeAspect="1" noChangeArrowheads="1" noTextEdit="1"/>
                </p:cNvSpPr>
                <p:nvPr/>
              </p:nvSpPr>
              <p:spPr bwMode="auto">
                <a:xfrm>
                  <a:off x="2979738" y="588963"/>
                  <a:ext cx="19240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5">
                  <a:extLst>
                    <a:ext uri="{FF2B5EF4-FFF2-40B4-BE49-F238E27FC236}">
                      <a16:creationId xmlns:a16="http://schemas.microsoft.com/office/drawing/2014/main" id="{5D31DE3A-527D-4C19-8301-B5A478B982D4}"/>
                    </a:ext>
                  </a:extLst>
                </p:cNvPr>
                <p:cNvSpPr>
                  <a:spLocks noChangeArrowheads="1"/>
                </p:cNvSpPr>
                <p:nvPr/>
              </p:nvSpPr>
              <p:spPr bwMode="auto">
                <a:xfrm>
                  <a:off x="2979738" y="588963"/>
                  <a:ext cx="962025" cy="1924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6">
                  <a:extLst>
                    <a:ext uri="{FF2B5EF4-FFF2-40B4-BE49-F238E27FC236}">
                      <a16:creationId xmlns:a16="http://schemas.microsoft.com/office/drawing/2014/main" id="{D4C9B531-F6C3-4FE1-B07C-86A540D44D97}"/>
                    </a:ext>
                  </a:extLst>
                </p:cNvPr>
                <p:cNvSpPr>
                  <a:spLocks noChangeArrowheads="1"/>
                </p:cNvSpPr>
                <p:nvPr/>
              </p:nvSpPr>
              <p:spPr bwMode="auto">
                <a:xfrm>
                  <a:off x="3941763" y="1550988"/>
                  <a:ext cx="962025" cy="962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7">
                  <a:extLst>
                    <a:ext uri="{FF2B5EF4-FFF2-40B4-BE49-F238E27FC236}">
                      <a16:creationId xmlns:a16="http://schemas.microsoft.com/office/drawing/2014/main" id="{46186CD4-C005-4646-B82B-2C8426EF0BB2}"/>
                    </a:ext>
                  </a:extLst>
                </p:cNvPr>
                <p:cNvSpPr>
                  <a:spLocks noChangeArrowheads="1"/>
                </p:cNvSpPr>
                <p:nvPr/>
              </p:nvSpPr>
              <p:spPr bwMode="auto">
                <a:xfrm>
                  <a:off x="3219451"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C7876420-74F4-438F-8539-EF4408E9E071}"/>
                    </a:ext>
                  </a:extLst>
                </p:cNvPr>
                <p:cNvSpPr>
                  <a:spLocks noChangeArrowheads="1"/>
                </p:cNvSpPr>
                <p:nvPr/>
              </p:nvSpPr>
              <p:spPr bwMode="auto">
                <a:xfrm>
                  <a:off x="3521076"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
                  <a:extLst>
                    <a:ext uri="{FF2B5EF4-FFF2-40B4-BE49-F238E27FC236}">
                      <a16:creationId xmlns:a16="http://schemas.microsoft.com/office/drawing/2014/main" id="{E573091D-D7B0-4E50-B5C9-E9E1455E81F5}"/>
                    </a:ext>
                  </a:extLst>
                </p:cNvPr>
                <p:cNvSpPr>
                  <a:spLocks noChangeArrowheads="1"/>
                </p:cNvSpPr>
                <p:nvPr/>
              </p:nvSpPr>
              <p:spPr bwMode="auto">
                <a:xfrm>
                  <a:off x="3219451"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0">
                  <a:extLst>
                    <a:ext uri="{FF2B5EF4-FFF2-40B4-BE49-F238E27FC236}">
                      <a16:creationId xmlns:a16="http://schemas.microsoft.com/office/drawing/2014/main" id="{C47ADFB2-17B5-413F-89C7-77B38EC8BA9D}"/>
                    </a:ext>
                  </a:extLst>
                </p:cNvPr>
                <p:cNvSpPr>
                  <a:spLocks noChangeArrowheads="1"/>
                </p:cNvSpPr>
                <p:nvPr/>
              </p:nvSpPr>
              <p:spPr bwMode="auto">
                <a:xfrm>
                  <a:off x="3521076"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
                  <a:extLst>
                    <a:ext uri="{FF2B5EF4-FFF2-40B4-BE49-F238E27FC236}">
                      <a16:creationId xmlns:a16="http://schemas.microsoft.com/office/drawing/2014/main" id="{DFFEB2FD-7476-4D4D-9576-BCAC8FA0FB51}"/>
                    </a:ext>
                  </a:extLst>
                </p:cNvPr>
                <p:cNvSpPr>
                  <a:spLocks noChangeArrowheads="1"/>
                </p:cNvSpPr>
                <p:nvPr/>
              </p:nvSpPr>
              <p:spPr bwMode="auto">
                <a:xfrm>
                  <a:off x="3219451"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
                  <a:extLst>
                    <a:ext uri="{FF2B5EF4-FFF2-40B4-BE49-F238E27FC236}">
                      <a16:creationId xmlns:a16="http://schemas.microsoft.com/office/drawing/2014/main" id="{6216199D-7D0F-401B-A3A6-C87A30319599}"/>
                    </a:ext>
                  </a:extLst>
                </p:cNvPr>
                <p:cNvSpPr>
                  <a:spLocks noChangeArrowheads="1"/>
                </p:cNvSpPr>
                <p:nvPr/>
              </p:nvSpPr>
              <p:spPr bwMode="auto">
                <a:xfrm>
                  <a:off x="3521076"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3">
                  <a:extLst>
                    <a:ext uri="{FF2B5EF4-FFF2-40B4-BE49-F238E27FC236}">
                      <a16:creationId xmlns:a16="http://schemas.microsoft.com/office/drawing/2014/main" id="{B4DD0F15-E03E-4F2E-82F6-95010272245E}"/>
                    </a:ext>
                  </a:extLst>
                </p:cNvPr>
                <p:cNvSpPr>
                  <a:spLocks noChangeArrowheads="1"/>
                </p:cNvSpPr>
                <p:nvPr/>
              </p:nvSpPr>
              <p:spPr bwMode="auto">
                <a:xfrm>
                  <a:off x="3219451"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4">
                  <a:extLst>
                    <a:ext uri="{FF2B5EF4-FFF2-40B4-BE49-F238E27FC236}">
                      <a16:creationId xmlns:a16="http://schemas.microsoft.com/office/drawing/2014/main" id="{208BEE24-380D-4807-87E7-6310872B2DBA}"/>
                    </a:ext>
                  </a:extLst>
                </p:cNvPr>
                <p:cNvSpPr>
                  <a:spLocks noChangeArrowheads="1"/>
                </p:cNvSpPr>
                <p:nvPr/>
              </p:nvSpPr>
              <p:spPr bwMode="auto">
                <a:xfrm>
                  <a:off x="3521076"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
                  <a:extLst>
                    <a:ext uri="{FF2B5EF4-FFF2-40B4-BE49-F238E27FC236}">
                      <a16:creationId xmlns:a16="http://schemas.microsoft.com/office/drawing/2014/main" id="{1F70640A-625C-46B1-9910-E2C7CB4ABB58}"/>
                    </a:ext>
                  </a:extLst>
                </p:cNvPr>
                <p:cNvSpPr>
                  <a:spLocks noChangeArrowheads="1"/>
                </p:cNvSpPr>
                <p:nvPr/>
              </p:nvSpPr>
              <p:spPr bwMode="auto">
                <a:xfrm>
                  <a:off x="3340101" y="2271713"/>
                  <a:ext cx="239713" cy="241300"/>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6">
                  <a:extLst>
                    <a:ext uri="{FF2B5EF4-FFF2-40B4-BE49-F238E27FC236}">
                      <a16:creationId xmlns:a16="http://schemas.microsoft.com/office/drawing/2014/main" id="{FA782590-2E95-4F8C-9DED-2F798D309A64}"/>
                    </a:ext>
                  </a:extLst>
                </p:cNvPr>
                <p:cNvSpPr>
                  <a:spLocks noChangeArrowheads="1"/>
                </p:cNvSpPr>
                <p:nvPr/>
              </p:nvSpPr>
              <p:spPr bwMode="auto">
                <a:xfrm>
                  <a:off x="4181476" y="1790701"/>
                  <a:ext cx="180975"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7">
                  <a:extLst>
                    <a:ext uri="{FF2B5EF4-FFF2-40B4-BE49-F238E27FC236}">
                      <a16:creationId xmlns:a16="http://schemas.microsoft.com/office/drawing/2014/main" id="{CB6142DE-467F-441C-B02D-C6F4F3840F8F}"/>
                    </a:ext>
                  </a:extLst>
                </p:cNvPr>
                <p:cNvSpPr>
                  <a:spLocks noChangeArrowheads="1"/>
                </p:cNvSpPr>
                <p:nvPr/>
              </p:nvSpPr>
              <p:spPr bwMode="auto">
                <a:xfrm>
                  <a:off x="4483101" y="1790701"/>
                  <a:ext cx="179388"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8">
                  <a:extLst>
                    <a:ext uri="{FF2B5EF4-FFF2-40B4-BE49-F238E27FC236}">
                      <a16:creationId xmlns:a16="http://schemas.microsoft.com/office/drawing/2014/main" id="{EA69A4D4-8E3C-493C-8FCC-78D49907E3E1}"/>
                    </a:ext>
                  </a:extLst>
                </p:cNvPr>
                <p:cNvSpPr>
                  <a:spLocks noChangeArrowheads="1"/>
                </p:cNvSpPr>
                <p:nvPr/>
              </p:nvSpPr>
              <p:spPr bwMode="auto">
                <a:xfrm>
                  <a:off x="4302126" y="2271713"/>
                  <a:ext cx="241300" cy="241300"/>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a:extLst>
                  <a:ext uri="{FF2B5EF4-FFF2-40B4-BE49-F238E27FC236}">
                    <a16:creationId xmlns:a16="http://schemas.microsoft.com/office/drawing/2014/main" id="{1FC3F47A-C37F-4ECC-B2AD-4BC6FCAF1BCA}"/>
                  </a:ext>
                </a:extLst>
              </p:cNvPr>
              <p:cNvSpPr txBox="1"/>
              <p:nvPr/>
            </p:nvSpPr>
            <p:spPr>
              <a:xfrm>
                <a:off x="3499199" y="2520057"/>
                <a:ext cx="184731" cy="369332"/>
              </a:xfrm>
              <a:prstGeom prst="rect">
                <a:avLst/>
              </a:prstGeom>
              <a:noFill/>
            </p:spPr>
            <p:txBody>
              <a:bodyPr wrap="none" rtlCol="0">
                <a:spAutoFit/>
              </a:bodyPr>
              <a:lstStyle/>
              <a:p>
                <a:endParaRPr lang="en-US"/>
              </a:p>
            </p:txBody>
          </p:sp>
        </p:grpSp>
        <p:grpSp>
          <p:nvGrpSpPr>
            <p:cNvPr id="31" name="Group 30">
              <a:extLst>
                <a:ext uri="{FF2B5EF4-FFF2-40B4-BE49-F238E27FC236}">
                  <a16:creationId xmlns:a16="http://schemas.microsoft.com/office/drawing/2014/main" id="{582E6A3E-2406-45FE-8F92-5DDFF871EE52}"/>
                </a:ext>
              </a:extLst>
            </p:cNvPr>
            <p:cNvGrpSpPr/>
            <p:nvPr/>
          </p:nvGrpSpPr>
          <p:grpSpPr>
            <a:xfrm>
              <a:off x="1125983" y="4755088"/>
              <a:ext cx="552341" cy="375715"/>
              <a:chOff x="8081452" y="1504951"/>
              <a:chExt cx="601663" cy="360363"/>
            </a:xfrm>
          </p:grpSpPr>
          <p:sp>
            <p:nvSpPr>
              <p:cNvPr id="32" name="Oval 19">
                <a:extLst>
                  <a:ext uri="{FF2B5EF4-FFF2-40B4-BE49-F238E27FC236}">
                    <a16:creationId xmlns:a16="http://schemas.microsoft.com/office/drawing/2014/main" id="{3BC545E4-CB5D-4ED4-B598-F4A2EFD4014A}"/>
                  </a:ext>
                </a:extLst>
              </p:cNvPr>
              <p:cNvSpPr>
                <a:spLocks noChangeArrowheads="1"/>
              </p:cNvSpPr>
              <p:nvPr/>
            </p:nvSpPr>
            <p:spPr bwMode="auto">
              <a:xfrm>
                <a:off x="8141777" y="1504951"/>
                <a:ext cx="361950" cy="3603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0">
                <a:extLst>
                  <a:ext uri="{FF2B5EF4-FFF2-40B4-BE49-F238E27FC236}">
                    <a16:creationId xmlns:a16="http://schemas.microsoft.com/office/drawing/2014/main" id="{FFEE514D-4340-46E3-A663-ADDC969099B1}"/>
                  </a:ext>
                </a:extLst>
              </p:cNvPr>
              <p:cNvSpPr>
                <a:spLocks/>
              </p:cNvSpPr>
              <p:nvPr/>
            </p:nvSpPr>
            <p:spPr bwMode="auto">
              <a:xfrm>
                <a:off x="8081452" y="1730376"/>
                <a:ext cx="601663" cy="134938"/>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1">
                <a:extLst>
                  <a:ext uri="{FF2B5EF4-FFF2-40B4-BE49-F238E27FC236}">
                    <a16:creationId xmlns:a16="http://schemas.microsoft.com/office/drawing/2014/main" id="{8E44EB62-54A0-40EA-8F98-FF78F5C139E0}"/>
                  </a:ext>
                </a:extLst>
              </p:cNvPr>
              <p:cNvSpPr>
                <a:spLocks noChangeArrowheads="1"/>
              </p:cNvSpPr>
              <p:nvPr/>
            </p:nvSpPr>
            <p:spPr bwMode="auto">
              <a:xfrm>
                <a:off x="8383077" y="1565276"/>
                <a:ext cx="239713" cy="2397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 name="Group 67">
            <a:extLst>
              <a:ext uri="{FF2B5EF4-FFF2-40B4-BE49-F238E27FC236}">
                <a16:creationId xmlns:a16="http://schemas.microsoft.com/office/drawing/2014/main" id="{1B8E46AE-FDE0-452A-844B-26ECF227643C}"/>
              </a:ext>
            </a:extLst>
          </p:cNvPr>
          <p:cNvGrpSpPr/>
          <p:nvPr/>
        </p:nvGrpSpPr>
        <p:grpSpPr>
          <a:xfrm>
            <a:off x="1855059" y="3004089"/>
            <a:ext cx="6815529" cy="3109276"/>
            <a:chOff x="1855059" y="3004089"/>
            <a:chExt cx="6815529" cy="3109276"/>
          </a:xfrm>
        </p:grpSpPr>
        <p:cxnSp>
          <p:nvCxnSpPr>
            <p:cNvPr id="45" name="Connector: Elbow 248">
              <a:extLst>
                <a:ext uri="{FF2B5EF4-FFF2-40B4-BE49-F238E27FC236}">
                  <a16:creationId xmlns:a16="http://schemas.microsoft.com/office/drawing/2014/main" id="{271029F8-5F83-437A-BCE3-A8A2E5B5322B}"/>
                </a:ext>
              </a:extLst>
            </p:cNvPr>
            <p:cNvCxnSpPr>
              <a:cxnSpLocks/>
              <a:endCxn id="11" idx="2"/>
            </p:cNvCxnSpPr>
            <p:nvPr/>
          </p:nvCxnSpPr>
          <p:spPr>
            <a:xfrm flipH="1" flipV="1">
              <a:off x="2777751" y="3936420"/>
              <a:ext cx="3602782" cy="2057576"/>
            </a:xfrm>
            <a:prstGeom prst="straightConnector1">
              <a:avLst/>
            </a:prstGeom>
            <a:noFill/>
            <a:ln w="38100" cap="flat" cmpd="sng" algn="ctr">
              <a:solidFill>
                <a:srgbClr val="FFC000">
                  <a:lumMod val="75000"/>
                </a:srgbClr>
              </a:solidFill>
              <a:prstDash val="solid"/>
              <a:miter lim="800000"/>
              <a:tailEnd type="none"/>
            </a:ln>
            <a:effectLst/>
          </p:spPr>
        </p:cxnSp>
        <p:cxnSp>
          <p:nvCxnSpPr>
            <p:cNvPr id="47" name="Connector: Elbow 248">
              <a:extLst>
                <a:ext uri="{FF2B5EF4-FFF2-40B4-BE49-F238E27FC236}">
                  <a16:creationId xmlns:a16="http://schemas.microsoft.com/office/drawing/2014/main" id="{39DAB12E-2E49-43E7-81CE-A6C172240118}"/>
                </a:ext>
              </a:extLst>
            </p:cNvPr>
            <p:cNvCxnSpPr>
              <a:cxnSpLocks/>
              <a:stCxn id="11" idx="2"/>
              <a:endCxn id="18" idx="0"/>
            </p:cNvCxnSpPr>
            <p:nvPr/>
          </p:nvCxnSpPr>
          <p:spPr>
            <a:xfrm flipH="1">
              <a:off x="1855059" y="3936420"/>
              <a:ext cx="922692" cy="1759189"/>
            </a:xfrm>
            <a:prstGeom prst="straightConnector1">
              <a:avLst/>
            </a:prstGeom>
            <a:noFill/>
            <a:ln w="38100" cap="flat" cmpd="sng" algn="ctr">
              <a:solidFill>
                <a:srgbClr val="FFC000">
                  <a:lumMod val="75000"/>
                </a:srgbClr>
              </a:solidFill>
              <a:prstDash val="solid"/>
              <a:miter lim="800000"/>
              <a:tailEnd type="none"/>
            </a:ln>
            <a:effectLst/>
          </p:spPr>
        </p:cxnSp>
        <p:cxnSp>
          <p:nvCxnSpPr>
            <p:cNvPr id="49" name="Connector: Elbow 248">
              <a:extLst>
                <a:ext uri="{FF2B5EF4-FFF2-40B4-BE49-F238E27FC236}">
                  <a16:creationId xmlns:a16="http://schemas.microsoft.com/office/drawing/2014/main" id="{701EBB0F-F441-495D-B78C-47E36AC8BF99}"/>
                </a:ext>
              </a:extLst>
            </p:cNvPr>
            <p:cNvCxnSpPr>
              <a:cxnSpLocks/>
              <a:stCxn id="7" idx="2"/>
              <a:endCxn id="16" idx="3"/>
            </p:cNvCxnSpPr>
            <p:nvPr/>
          </p:nvCxnSpPr>
          <p:spPr>
            <a:xfrm flipH="1">
              <a:off x="2222898" y="3004089"/>
              <a:ext cx="6447690" cy="2691520"/>
            </a:xfrm>
            <a:prstGeom prst="straightConnector1">
              <a:avLst/>
            </a:prstGeom>
            <a:noFill/>
            <a:ln w="38100" cap="flat" cmpd="sng" algn="ctr">
              <a:solidFill>
                <a:srgbClr val="FFC000">
                  <a:lumMod val="75000"/>
                </a:srgbClr>
              </a:solidFill>
              <a:prstDash val="solid"/>
              <a:miter lim="800000"/>
              <a:tailEnd type="none"/>
            </a:ln>
            <a:effectLst/>
          </p:spPr>
        </p:cxnSp>
        <p:cxnSp>
          <p:nvCxnSpPr>
            <p:cNvPr id="51" name="Connector: Elbow 248">
              <a:extLst>
                <a:ext uri="{FF2B5EF4-FFF2-40B4-BE49-F238E27FC236}">
                  <a16:creationId xmlns:a16="http://schemas.microsoft.com/office/drawing/2014/main" id="{3B0C0BB1-1AAE-402A-90D7-0B22FF97CFA2}"/>
                </a:ext>
              </a:extLst>
            </p:cNvPr>
            <p:cNvCxnSpPr>
              <a:cxnSpLocks/>
              <a:endCxn id="18" idx="3"/>
            </p:cNvCxnSpPr>
            <p:nvPr/>
          </p:nvCxnSpPr>
          <p:spPr>
            <a:xfrm flipH="1">
              <a:off x="2222899" y="5993996"/>
              <a:ext cx="4198208" cy="119369"/>
            </a:xfrm>
            <a:prstGeom prst="straightConnector1">
              <a:avLst/>
            </a:prstGeom>
            <a:noFill/>
            <a:ln w="38100" cap="flat" cmpd="sng" algn="ctr">
              <a:solidFill>
                <a:srgbClr val="FFC000">
                  <a:lumMod val="75000"/>
                </a:srgbClr>
              </a:solidFill>
              <a:prstDash val="solid"/>
              <a:miter lim="800000"/>
              <a:tailEnd type="none"/>
            </a:ln>
            <a:effectLst/>
          </p:spPr>
        </p:cxnSp>
        <p:cxnSp>
          <p:nvCxnSpPr>
            <p:cNvPr id="53" name="Connector: Elbow 248">
              <a:extLst>
                <a:ext uri="{FF2B5EF4-FFF2-40B4-BE49-F238E27FC236}">
                  <a16:creationId xmlns:a16="http://schemas.microsoft.com/office/drawing/2014/main" id="{9C34032D-C535-44D2-A244-51D276314AF5}"/>
                </a:ext>
              </a:extLst>
            </p:cNvPr>
            <p:cNvCxnSpPr>
              <a:cxnSpLocks/>
              <a:stCxn id="11" idx="2"/>
              <a:endCxn id="7" idx="2"/>
            </p:cNvCxnSpPr>
            <p:nvPr/>
          </p:nvCxnSpPr>
          <p:spPr>
            <a:xfrm flipV="1">
              <a:off x="2777751" y="3004089"/>
              <a:ext cx="5892837" cy="932331"/>
            </a:xfrm>
            <a:prstGeom prst="straightConnector1">
              <a:avLst/>
            </a:prstGeom>
            <a:noFill/>
            <a:ln w="38100" cap="flat" cmpd="sng" algn="ctr">
              <a:solidFill>
                <a:srgbClr val="FFC000">
                  <a:lumMod val="75000"/>
                </a:srgbClr>
              </a:solidFill>
              <a:prstDash val="solid"/>
              <a:miter lim="800000"/>
              <a:tailEnd type="none"/>
            </a:ln>
            <a:effectLst/>
          </p:spPr>
        </p:cxnSp>
        <p:cxnSp>
          <p:nvCxnSpPr>
            <p:cNvPr id="55" name="Connector: Elbow 248">
              <a:extLst>
                <a:ext uri="{FF2B5EF4-FFF2-40B4-BE49-F238E27FC236}">
                  <a16:creationId xmlns:a16="http://schemas.microsoft.com/office/drawing/2014/main" id="{FA3317D3-CED2-406A-8570-400DC5EF291C}"/>
                </a:ext>
              </a:extLst>
            </p:cNvPr>
            <p:cNvCxnSpPr>
              <a:cxnSpLocks/>
              <a:stCxn id="7" idx="2"/>
            </p:cNvCxnSpPr>
            <p:nvPr/>
          </p:nvCxnSpPr>
          <p:spPr>
            <a:xfrm flipH="1">
              <a:off x="6380534" y="3004089"/>
              <a:ext cx="2290054" cy="2989907"/>
            </a:xfrm>
            <a:prstGeom prst="straightConnector1">
              <a:avLst/>
            </a:prstGeom>
            <a:noFill/>
            <a:ln w="38100" cap="flat" cmpd="sng" algn="ctr">
              <a:solidFill>
                <a:srgbClr val="FFC000">
                  <a:lumMod val="75000"/>
                </a:srgbClr>
              </a:solidFill>
              <a:prstDash val="solid"/>
              <a:miter lim="800000"/>
              <a:tailEnd type="none"/>
            </a:ln>
            <a:effectLst/>
          </p:spPr>
        </p:cxnSp>
      </p:grpSp>
      <p:pic>
        <p:nvPicPr>
          <p:cNvPr id="7" name="Picture 6">
            <a:extLst>
              <a:ext uri="{FF2B5EF4-FFF2-40B4-BE49-F238E27FC236}">
                <a16:creationId xmlns:a16="http://schemas.microsoft.com/office/drawing/2014/main" id="{951B5960-F256-4DCB-895E-62FF0C5429D0}"/>
              </a:ext>
            </a:extLst>
          </p:cNvPr>
          <p:cNvPicPr>
            <a:picLocks noChangeAspect="1"/>
          </p:cNvPicPr>
          <p:nvPr/>
        </p:nvPicPr>
        <p:blipFill>
          <a:blip r:embed="rId2"/>
          <a:stretch>
            <a:fillRect/>
          </a:stretch>
        </p:blipFill>
        <p:spPr>
          <a:xfrm>
            <a:off x="6296657" y="158400"/>
            <a:ext cx="4747861" cy="2845689"/>
          </a:xfrm>
          <a:prstGeom prst="rect">
            <a:avLst/>
          </a:prstGeom>
        </p:spPr>
      </p:pic>
      <p:pic>
        <p:nvPicPr>
          <p:cNvPr id="11" name="Picture 10">
            <a:extLst>
              <a:ext uri="{FF2B5EF4-FFF2-40B4-BE49-F238E27FC236}">
                <a16:creationId xmlns:a16="http://schemas.microsoft.com/office/drawing/2014/main" id="{F8550D90-B8EB-47EF-826D-3E9C536E6031}"/>
              </a:ext>
            </a:extLst>
          </p:cNvPr>
          <p:cNvPicPr>
            <a:picLocks noChangeAspect="1"/>
          </p:cNvPicPr>
          <p:nvPr/>
        </p:nvPicPr>
        <p:blipFill>
          <a:blip r:embed="rId3"/>
          <a:stretch>
            <a:fillRect/>
          </a:stretch>
        </p:blipFill>
        <p:spPr>
          <a:xfrm>
            <a:off x="469339" y="1163353"/>
            <a:ext cx="4616824" cy="2773067"/>
          </a:xfrm>
          <a:prstGeom prst="rect">
            <a:avLst/>
          </a:prstGeom>
        </p:spPr>
      </p:pic>
      <p:pic>
        <p:nvPicPr>
          <p:cNvPr id="13" name="Picture 12">
            <a:extLst>
              <a:ext uri="{FF2B5EF4-FFF2-40B4-BE49-F238E27FC236}">
                <a16:creationId xmlns:a16="http://schemas.microsoft.com/office/drawing/2014/main" id="{617D7968-62F8-4F8F-99DD-805AF1C4D27F}"/>
              </a:ext>
            </a:extLst>
          </p:cNvPr>
          <p:cNvPicPr>
            <a:picLocks noChangeAspect="1"/>
          </p:cNvPicPr>
          <p:nvPr/>
        </p:nvPicPr>
        <p:blipFill>
          <a:blip r:embed="rId4"/>
          <a:stretch>
            <a:fillRect/>
          </a:stretch>
        </p:blipFill>
        <p:spPr>
          <a:xfrm>
            <a:off x="6421108" y="3853912"/>
            <a:ext cx="4741275" cy="2843784"/>
          </a:xfrm>
          <a:prstGeom prst="rect">
            <a:avLst/>
          </a:prstGeom>
        </p:spPr>
      </p:pic>
    </p:spTree>
    <p:extLst>
      <p:ext uri="{BB962C8B-B14F-4D97-AF65-F5344CB8AC3E}">
        <p14:creationId xmlns:p14="http://schemas.microsoft.com/office/powerpoint/2010/main" val="3128109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E27E8984-E67D-4921-BA87-C62ED88D7F84}"/>
              </a:ext>
            </a:extLst>
          </p:cNvPr>
          <p:cNvGrpSpPr/>
          <p:nvPr/>
        </p:nvGrpSpPr>
        <p:grpSpPr>
          <a:xfrm>
            <a:off x="6225125" y="1405726"/>
            <a:ext cx="2944368" cy="2944368"/>
            <a:chOff x="6191833" y="1163000"/>
            <a:chExt cx="3200400" cy="3200400"/>
          </a:xfrm>
        </p:grpSpPr>
        <p:grpSp>
          <p:nvGrpSpPr>
            <p:cNvPr id="20" name="Group 19">
              <a:extLst>
                <a:ext uri="{FF2B5EF4-FFF2-40B4-BE49-F238E27FC236}">
                  <a16:creationId xmlns:a16="http://schemas.microsoft.com/office/drawing/2014/main" id="{A8A82DE0-8975-40AB-AD8D-0F35C66395C4}"/>
                </a:ext>
              </a:extLst>
            </p:cNvPr>
            <p:cNvGrpSpPr/>
            <p:nvPr/>
          </p:nvGrpSpPr>
          <p:grpSpPr>
            <a:xfrm>
              <a:off x="6191833" y="1163000"/>
              <a:ext cx="3200400" cy="3200400"/>
              <a:chOff x="6191833" y="1163000"/>
              <a:chExt cx="3200400" cy="3200400"/>
            </a:xfrm>
          </p:grpSpPr>
          <p:pic>
            <p:nvPicPr>
              <p:cNvPr id="62" name="Graphic 61" descr="Cloud">
                <a:extLst>
                  <a:ext uri="{FF2B5EF4-FFF2-40B4-BE49-F238E27FC236}">
                    <a16:creationId xmlns:a16="http://schemas.microsoft.com/office/drawing/2014/main" id="{E603FDE0-E9E8-4DFB-B8D0-8F02E3EA34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1833" y="1163000"/>
                <a:ext cx="3200400" cy="3200400"/>
              </a:xfrm>
              <a:prstGeom prst="rect">
                <a:avLst/>
              </a:prstGeom>
            </p:spPr>
          </p:pic>
          <p:pic>
            <p:nvPicPr>
              <p:cNvPr id="63" name="Graphic 62" descr="Stop">
                <a:extLst>
                  <a:ext uri="{FF2B5EF4-FFF2-40B4-BE49-F238E27FC236}">
                    <a16:creationId xmlns:a16="http://schemas.microsoft.com/office/drawing/2014/main" id="{4FAE3317-D72E-441D-9982-AD7771D125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0409" y="2680280"/>
                <a:ext cx="457200" cy="457200"/>
              </a:xfrm>
              <a:prstGeom prst="rect">
                <a:avLst/>
              </a:prstGeom>
            </p:spPr>
          </p:pic>
          <p:pic>
            <p:nvPicPr>
              <p:cNvPr id="64" name="Graphic 63" descr="Stop">
                <a:extLst>
                  <a:ext uri="{FF2B5EF4-FFF2-40B4-BE49-F238E27FC236}">
                    <a16:creationId xmlns:a16="http://schemas.microsoft.com/office/drawing/2014/main" id="{CD14753B-CB15-4408-B5EF-8E7C3A44FE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1067" y="2680280"/>
                <a:ext cx="457200" cy="457200"/>
              </a:xfrm>
              <a:prstGeom prst="rect">
                <a:avLst/>
              </a:prstGeom>
            </p:spPr>
          </p:pic>
          <p:pic>
            <p:nvPicPr>
              <p:cNvPr id="65" name="Graphic 64" descr="Stop">
                <a:extLst>
                  <a:ext uri="{FF2B5EF4-FFF2-40B4-BE49-F238E27FC236}">
                    <a16:creationId xmlns:a16="http://schemas.microsoft.com/office/drawing/2014/main" id="{3E80828D-CDC1-4311-B44B-B079A1A8A5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0409" y="2256507"/>
                <a:ext cx="457200" cy="457200"/>
              </a:xfrm>
              <a:prstGeom prst="rect">
                <a:avLst/>
              </a:prstGeom>
            </p:spPr>
          </p:pic>
          <p:sp>
            <p:nvSpPr>
              <p:cNvPr id="66" name="Rectangle 65">
                <a:extLst>
                  <a:ext uri="{FF2B5EF4-FFF2-40B4-BE49-F238E27FC236}">
                    <a16:creationId xmlns:a16="http://schemas.microsoft.com/office/drawing/2014/main" id="{1C956AD1-E3B8-490D-81DC-1F25417DF3C0}"/>
                  </a:ext>
                </a:extLst>
              </p:cNvPr>
              <p:cNvSpPr/>
              <p:nvPr/>
            </p:nvSpPr>
            <p:spPr bwMode="auto">
              <a:xfrm>
                <a:off x="7162179" y="3139410"/>
                <a:ext cx="782533"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5A61F79B-3C68-434C-8605-EB3790E37A50}"/>
                  </a:ext>
                </a:extLst>
              </p:cNvPr>
              <p:cNvSpPr txBox="1"/>
              <p:nvPr/>
            </p:nvSpPr>
            <p:spPr>
              <a:xfrm>
                <a:off x="7210786" y="2335595"/>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68" name="TextBox 67">
                <a:extLst>
                  <a:ext uri="{FF2B5EF4-FFF2-40B4-BE49-F238E27FC236}">
                    <a16:creationId xmlns:a16="http://schemas.microsoft.com/office/drawing/2014/main" id="{48256ED1-3E81-45FE-A861-ACFC01887E69}"/>
                  </a:ext>
                </a:extLst>
              </p:cNvPr>
              <p:cNvSpPr txBox="1"/>
              <p:nvPr/>
            </p:nvSpPr>
            <p:spPr>
              <a:xfrm>
                <a:off x="7210786" y="2763200"/>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69" name="TextBox 68">
                <a:extLst>
                  <a:ext uri="{FF2B5EF4-FFF2-40B4-BE49-F238E27FC236}">
                    <a16:creationId xmlns:a16="http://schemas.microsoft.com/office/drawing/2014/main" id="{1684D893-ACBB-4816-AC5D-58CFE8870742}"/>
                  </a:ext>
                </a:extLst>
              </p:cNvPr>
              <p:cNvSpPr txBox="1"/>
              <p:nvPr/>
            </p:nvSpPr>
            <p:spPr>
              <a:xfrm>
                <a:off x="7621444" y="2763199"/>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pic>
            <p:nvPicPr>
              <p:cNvPr id="71" name="Graphic 70" descr="Stop">
                <a:extLst>
                  <a:ext uri="{FF2B5EF4-FFF2-40B4-BE49-F238E27FC236}">
                    <a16:creationId xmlns:a16="http://schemas.microsoft.com/office/drawing/2014/main" id="{B21DF1E8-39EA-4F12-B6B1-5F318A2E4E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69983" y="2696774"/>
                <a:ext cx="457200" cy="457200"/>
              </a:xfrm>
              <a:prstGeom prst="rect">
                <a:avLst/>
              </a:prstGeom>
            </p:spPr>
          </p:pic>
          <p:sp>
            <p:nvSpPr>
              <p:cNvPr id="73" name="Rectangle 72">
                <a:extLst>
                  <a:ext uri="{FF2B5EF4-FFF2-40B4-BE49-F238E27FC236}">
                    <a16:creationId xmlns:a16="http://schemas.microsoft.com/office/drawing/2014/main" id="{AD46A21B-E528-4EB5-BC4E-DE8754F78F6E}"/>
                  </a:ext>
                </a:extLst>
              </p:cNvPr>
              <p:cNvSpPr/>
              <p:nvPr/>
            </p:nvSpPr>
            <p:spPr bwMode="auto">
              <a:xfrm>
                <a:off x="8114853" y="3139410"/>
                <a:ext cx="367461"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46AB91D3-F52D-42D7-AE85-7A135F92364B}"/>
                  </a:ext>
                </a:extLst>
              </p:cNvPr>
              <p:cNvSpPr txBox="1"/>
              <p:nvPr/>
            </p:nvSpPr>
            <p:spPr>
              <a:xfrm>
                <a:off x="8160360" y="2771485"/>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19" name="Rectangle 18">
                <a:extLst>
                  <a:ext uri="{FF2B5EF4-FFF2-40B4-BE49-F238E27FC236}">
                    <a16:creationId xmlns:a16="http://schemas.microsoft.com/office/drawing/2014/main" id="{0F3ACA55-182A-472A-A6E8-536743538ABE}"/>
                  </a:ext>
                </a:extLst>
              </p:cNvPr>
              <p:cNvSpPr/>
              <p:nvPr/>
            </p:nvSpPr>
            <p:spPr bwMode="auto">
              <a:xfrm>
                <a:off x="7153998" y="3321885"/>
                <a:ext cx="1328315"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grpSp>
        <p:sp>
          <p:nvSpPr>
            <p:cNvPr id="128" name="TextBox 127">
              <a:extLst>
                <a:ext uri="{FF2B5EF4-FFF2-40B4-BE49-F238E27FC236}">
                  <a16:creationId xmlns:a16="http://schemas.microsoft.com/office/drawing/2014/main" id="{5172CFF9-F42A-4D40-821A-8390AB8A9339}"/>
                </a:ext>
              </a:extLst>
            </p:cNvPr>
            <p:cNvSpPr txBox="1"/>
            <p:nvPr/>
          </p:nvSpPr>
          <p:spPr>
            <a:xfrm>
              <a:off x="6558656" y="3605555"/>
              <a:ext cx="2466754" cy="307821"/>
            </a:xfrm>
            <a:prstGeom prst="rect">
              <a:avLst/>
            </a:prstGeom>
            <a:noFill/>
          </p:spPr>
          <p:txBody>
            <a:bodyPr wrap="square" lIns="0" tIns="0" rIns="0" bIns="0" rtlCol="0">
              <a:spAutoFit/>
            </a:bodyPr>
            <a:lstStyle/>
            <a:p>
              <a:pPr algn="ctr"/>
              <a:r>
                <a:rPr lang="en-US" sz="1800">
                  <a:solidFill>
                    <a:srgbClr val="000000"/>
                  </a:solidFill>
                  <a:latin typeface="Segoe UI"/>
                </a:rPr>
                <a:t>Enterprise Operations</a:t>
              </a:r>
            </a:p>
          </p:txBody>
        </p:sp>
      </p:grpSp>
      <p:grpSp>
        <p:nvGrpSpPr>
          <p:cNvPr id="130" name="Group 129">
            <a:extLst>
              <a:ext uri="{FF2B5EF4-FFF2-40B4-BE49-F238E27FC236}">
                <a16:creationId xmlns:a16="http://schemas.microsoft.com/office/drawing/2014/main" id="{2FA5B91C-340C-4E4C-B2A9-98B922B72A49}"/>
              </a:ext>
            </a:extLst>
          </p:cNvPr>
          <p:cNvGrpSpPr/>
          <p:nvPr/>
        </p:nvGrpSpPr>
        <p:grpSpPr>
          <a:xfrm>
            <a:off x="310196" y="3819123"/>
            <a:ext cx="2944368" cy="2944368"/>
            <a:chOff x="568736" y="1163000"/>
            <a:chExt cx="3200400" cy="3200400"/>
          </a:xfrm>
        </p:grpSpPr>
        <p:grpSp>
          <p:nvGrpSpPr>
            <p:cNvPr id="43" name="Group 42">
              <a:extLst>
                <a:ext uri="{FF2B5EF4-FFF2-40B4-BE49-F238E27FC236}">
                  <a16:creationId xmlns:a16="http://schemas.microsoft.com/office/drawing/2014/main" id="{A1955942-628B-4608-B103-F6673CC20A6B}"/>
                </a:ext>
              </a:extLst>
            </p:cNvPr>
            <p:cNvGrpSpPr/>
            <p:nvPr/>
          </p:nvGrpSpPr>
          <p:grpSpPr>
            <a:xfrm>
              <a:off x="568736" y="1163000"/>
              <a:ext cx="3200400" cy="3200400"/>
              <a:chOff x="4587949" y="169691"/>
              <a:chExt cx="3200400" cy="3200400"/>
            </a:xfrm>
          </p:grpSpPr>
          <p:pic>
            <p:nvPicPr>
              <p:cNvPr id="3" name="Graphic 2" descr="Cloud">
                <a:extLst>
                  <a:ext uri="{FF2B5EF4-FFF2-40B4-BE49-F238E27FC236}">
                    <a16:creationId xmlns:a16="http://schemas.microsoft.com/office/drawing/2014/main" id="{A44FFFD9-5637-4FDF-9620-D032B0A1581F}"/>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4587949" y="169691"/>
                <a:ext cx="3200400" cy="3200400"/>
              </a:xfrm>
              <a:prstGeom prst="rect">
                <a:avLst/>
              </a:prstGeom>
            </p:spPr>
          </p:pic>
          <p:pic>
            <p:nvPicPr>
              <p:cNvPr id="6" name="Graphic 5" descr="Stop">
                <a:extLst>
                  <a:ext uri="{FF2B5EF4-FFF2-40B4-BE49-F238E27FC236}">
                    <a16:creationId xmlns:a16="http://schemas.microsoft.com/office/drawing/2014/main" id="{1B31E9A6-96B9-4756-81F2-D3A4743F91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6525" y="1716606"/>
                <a:ext cx="548640" cy="548640"/>
              </a:xfrm>
              <a:prstGeom prst="rect">
                <a:avLst/>
              </a:prstGeom>
            </p:spPr>
          </p:pic>
          <p:sp>
            <p:nvSpPr>
              <p:cNvPr id="42" name="TextBox 41">
                <a:extLst>
                  <a:ext uri="{FF2B5EF4-FFF2-40B4-BE49-F238E27FC236}">
                    <a16:creationId xmlns:a16="http://schemas.microsoft.com/office/drawing/2014/main" id="{F09D091A-F485-4E7A-AC9A-0023143D243C}"/>
                  </a:ext>
                </a:extLst>
              </p:cNvPr>
              <p:cNvSpPr txBox="1"/>
              <p:nvPr/>
            </p:nvSpPr>
            <p:spPr>
              <a:xfrm>
                <a:off x="5652622" y="1837037"/>
                <a:ext cx="276446" cy="307821"/>
              </a:xfrm>
              <a:prstGeom prst="rect">
                <a:avLst/>
              </a:prstGeom>
              <a:noFill/>
            </p:spPr>
            <p:txBody>
              <a:bodyPr wrap="square" lIns="0" tIns="0" rIns="0" bIns="0" rtlCol="0">
                <a:spAutoFit/>
              </a:bodyPr>
              <a:lstStyle/>
              <a:p>
                <a:r>
                  <a:rPr lang="en-US" sz="2000">
                    <a:solidFill>
                      <a:srgbClr val="FFFFFF"/>
                    </a:solidFill>
                    <a:latin typeface="Segoe UI"/>
                  </a:rPr>
                  <a:t>W</a:t>
                </a:r>
              </a:p>
            </p:txBody>
          </p:sp>
        </p:grpSp>
        <p:sp>
          <p:nvSpPr>
            <p:cNvPr id="49" name="TextBox 48">
              <a:extLst>
                <a:ext uri="{FF2B5EF4-FFF2-40B4-BE49-F238E27FC236}">
                  <a16:creationId xmlns:a16="http://schemas.microsoft.com/office/drawing/2014/main" id="{199DF2C8-E60C-4C77-BB56-1A180243297B}"/>
                </a:ext>
              </a:extLst>
            </p:cNvPr>
            <p:cNvSpPr txBox="1"/>
            <p:nvPr/>
          </p:nvSpPr>
          <p:spPr>
            <a:xfrm>
              <a:off x="625237" y="3591132"/>
              <a:ext cx="3087397" cy="307821"/>
            </a:xfrm>
            <a:prstGeom prst="rect">
              <a:avLst/>
            </a:prstGeom>
            <a:noFill/>
          </p:spPr>
          <p:txBody>
            <a:bodyPr wrap="square" lIns="0" tIns="0" rIns="0" bIns="0" rtlCol="0">
              <a:spAutoFit/>
            </a:bodyPr>
            <a:lstStyle/>
            <a:p>
              <a:pPr algn="ctr"/>
              <a:r>
                <a:rPr lang="en-US" sz="1800">
                  <a:solidFill>
                    <a:srgbClr val="000000"/>
                  </a:solidFill>
                  <a:latin typeface="Segoe UI"/>
                </a:rPr>
                <a:t>Decentralized Operations</a:t>
              </a:r>
            </a:p>
          </p:txBody>
        </p:sp>
      </p:grpSp>
      <p:grpSp>
        <p:nvGrpSpPr>
          <p:cNvPr id="129" name="Group 128">
            <a:extLst>
              <a:ext uri="{FF2B5EF4-FFF2-40B4-BE49-F238E27FC236}">
                <a16:creationId xmlns:a16="http://schemas.microsoft.com/office/drawing/2014/main" id="{7173F0D2-7C96-487D-B098-32B14152857D}"/>
              </a:ext>
            </a:extLst>
          </p:cNvPr>
          <p:cNvGrpSpPr/>
          <p:nvPr/>
        </p:nvGrpSpPr>
        <p:grpSpPr>
          <a:xfrm>
            <a:off x="3335030" y="2859501"/>
            <a:ext cx="2944368" cy="2944368"/>
            <a:chOff x="3576637" y="2159511"/>
            <a:chExt cx="3200400" cy="3200400"/>
          </a:xfrm>
        </p:grpSpPr>
        <p:grpSp>
          <p:nvGrpSpPr>
            <p:cNvPr id="58" name="Group 57">
              <a:extLst>
                <a:ext uri="{FF2B5EF4-FFF2-40B4-BE49-F238E27FC236}">
                  <a16:creationId xmlns:a16="http://schemas.microsoft.com/office/drawing/2014/main" id="{49635D77-63CB-4D78-AA72-F05DA98CD713}"/>
                </a:ext>
              </a:extLst>
            </p:cNvPr>
            <p:cNvGrpSpPr/>
            <p:nvPr/>
          </p:nvGrpSpPr>
          <p:grpSpPr>
            <a:xfrm>
              <a:off x="3576637" y="2159511"/>
              <a:ext cx="3200400" cy="3200400"/>
              <a:chOff x="8493642" y="116406"/>
              <a:chExt cx="3200400" cy="3200400"/>
            </a:xfrm>
          </p:grpSpPr>
          <p:pic>
            <p:nvPicPr>
              <p:cNvPr id="37" name="Graphic 36" descr="Cloud">
                <a:extLst>
                  <a:ext uri="{FF2B5EF4-FFF2-40B4-BE49-F238E27FC236}">
                    <a16:creationId xmlns:a16="http://schemas.microsoft.com/office/drawing/2014/main" id="{0C20681E-70E1-4875-8FE3-84DD4866B0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3642" y="116406"/>
                <a:ext cx="3200400" cy="3200400"/>
              </a:xfrm>
              <a:prstGeom prst="rect">
                <a:avLst/>
              </a:prstGeom>
            </p:spPr>
          </p:pic>
          <p:pic>
            <p:nvPicPr>
              <p:cNvPr id="38" name="Graphic 37" descr="Stop">
                <a:extLst>
                  <a:ext uri="{FF2B5EF4-FFF2-40B4-BE49-F238E27FC236}">
                    <a16:creationId xmlns:a16="http://schemas.microsoft.com/office/drawing/2014/main" id="{A4C85BC1-0795-41C2-B7B5-2EFC3B993E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2218" y="1689103"/>
                <a:ext cx="548640" cy="548640"/>
              </a:xfrm>
              <a:prstGeom prst="rect">
                <a:avLst/>
              </a:prstGeom>
            </p:spPr>
          </p:pic>
          <p:pic>
            <p:nvPicPr>
              <p:cNvPr id="39" name="Graphic 38" descr="Stop">
                <a:extLst>
                  <a:ext uri="{FF2B5EF4-FFF2-40B4-BE49-F238E27FC236}">
                    <a16:creationId xmlns:a16="http://schemas.microsoft.com/office/drawing/2014/main" id="{D1526B12-D08D-4015-B3E1-0A70A38E6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2449" y="1689103"/>
                <a:ext cx="548640" cy="548640"/>
              </a:xfrm>
              <a:prstGeom prst="rect">
                <a:avLst/>
              </a:prstGeom>
            </p:spPr>
          </p:pic>
          <p:pic>
            <p:nvPicPr>
              <p:cNvPr id="40" name="Graphic 39" descr="Stop">
                <a:extLst>
                  <a:ext uri="{FF2B5EF4-FFF2-40B4-BE49-F238E27FC236}">
                    <a16:creationId xmlns:a16="http://schemas.microsoft.com/office/drawing/2014/main" id="{D4A8E88D-3B58-4E6F-8412-8DA7E0C0F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2218" y="1209913"/>
                <a:ext cx="548640" cy="548640"/>
              </a:xfrm>
              <a:prstGeom prst="rect">
                <a:avLst/>
              </a:prstGeom>
            </p:spPr>
          </p:pic>
          <p:sp>
            <p:nvSpPr>
              <p:cNvPr id="41" name="Rectangle 40">
                <a:extLst>
                  <a:ext uri="{FF2B5EF4-FFF2-40B4-BE49-F238E27FC236}">
                    <a16:creationId xmlns:a16="http://schemas.microsoft.com/office/drawing/2014/main" id="{022B6CD5-B36A-4D99-AF6F-F856FCEBD8B0}"/>
                  </a:ext>
                </a:extLst>
              </p:cNvPr>
              <p:cNvSpPr/>
              <p:nvPr/>
            </p:nvSpPr>
            <p:spPr bwMode="auto">
              <a:xfrm>
                <a:off x="9477670" y="2223227"/>
                <a:ext cx="914400"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8B41223D-ED0C-490F-A75A-BEF66031D235}"/>
                  </a:ext>
                </a:extLst>
              </p:cNvPr>
              <p:cNvSpPr txBox="1"/>
              <p:nvPr/>
            </p:nvSpPr>
            <p:spPr>
              <a:xfrm>
                <a:off x="9558315" y="1330344"/>
                <a:ext cx="276446" cy="307821"/>
              </a:xfrm>
              <a:prstGeom prst="rect">
                <a:avLst/>
              </a:prstGeom>
              <a:noFill/>
            </p:spPr>
            <p:txBody>
              <a:bodyPr wrap="square" lIns="0" tIns="0" rIns="0" bIns="0" rtlCol="0">
                <a:spAutoFit/>
              </a:bodyPr>
              <a:lstStyle/>
              <a:p>
                <a:r>
                  <a:rPr lang="en-US" sz="2000">
                    <a:solidFill>
                      <a:srgbClr val="FFFFFF"/>
                    </a:solidFill>
                    <a:latin typeface="Segoe UI"/>
                  </a:rPr>
                  <a:t>W</a:t>
                </a:r>
              </a:p>
            </p:txBody>
          </p:sp>
          <p:sp>
            <p:nvSpPr>
              <p:cNvPr id="53" name="TextBox 52">
                <a:extLst>
                  <a:ext uri="{FF2B5EF4-FFF2-40B4-BE49-F238E27FC236}">
                    <a16:creationId xmlns:a16="http://schemas.microsoft.com/office/drawing/2014/main" id="{0D72E769-EF05-405E-9E71-4AF88E575CDC}"/>
                  </a:ext>
                </a:extLst>
              </p:cNvPr>
              <p:cNvSpPr txBox="1"/>
              <p:nvPr/>
            </p:nvSpPr>
            <p:spPr>
              <a:xfrm>
                <a:off x="9558315" y="1794129"/>
                <a:ext cx="276446" cy="307821"/>
              </a:xfrm>
              <a:prstGeom prst="rect">
                <a:avLst/>
              </a:prstGeom>
              <a:noFill/>
            </p:spPr>
            <p:txBody>
              <a:bodyPr wrap="square" lIns="0" tIns="0" rIns="0" bIns="0" rtlCol="0">
                <a:spAutoFit/>
              </a:bodyPr>
              <a:lstStyle/>
              <a:p>
                <a:r>
                  <a:rPr lang="en-US" sz="2000">
                    <a:solidFill>
                      <a:srgbClr val="FFFFFF"/>
                    </a:solidFill>
                    <a:latin typeface="Segoe UI"/>
                  </a:rPr>
                  <a:t>W</a:t>
                </a:r>
              </a:p>
            </p:txBody>
          </p:sp>
          <p:sp>
            <p:nvSpPr>
              <p:cNvPr id="55" name="TextBox 54">
                <a:extLst>
                  <a:ext uri="{FF2B5EF4-FFF2-40B4-BE49-F238E27FC236}">
                    <a16:creationId xmlns:a16="http://schemas.microsoft.com/office/drawing/2014/main" id="{398FD8C3-A0B6-451B-AB9A-EA283F345962}"/>
                  </a:ext>
                </a:extLst>
              </p:cNvPr>
              <p:cNvSpPr txBox="1"/>
              <p:nvPr/>
            </p:nvSpPr>
            <p:spPr>
              <a:xfrm>
                <a:off x="10038546" y="1809534"/>
                <a:ext cx="276446" cy="307821"/>
              </a:xfrm>
              <a:prstGeom prst="rect">
                <a:avLst/>
              </a:prstGeom>
              <a:noFill/>
            </p:spPr>
            <p:txBody>
              <a:bodyPr wrap="square" lIns="0" tIns="0" rIns="0" bIns="0" rtlCol="0">
                <a:spAutoFit/>
              </a:bodyPr>
              <a:lstStyle/>
              <a:p>
                <a:r>
                  <a:rPr lang="en-US" sz="2000">
                    <a:solidFill>
                      <a:srgbClr val="FFFFFF"/>
                    </a:solidFill>
                    <a:latin typeface="Segoe UI"/>
                  </a:rPr>
                  <a:t>W</a:t>
                </a:r>
              </a:p>
            </p:txBody>
          </p:sp>
        </p:grpSp>
        <p:sp>
          <p:nvSpPr>
            <p:cNvPr id="126" name="TextBox 125">
              <a:extLst>
                <a:ext uri="{FF2B5EF4-FFF2-40B4-BE49-F238E27FC236}">
                  <a16:creationId xmlns:a16="http://schemas.microsoft.com/office/drawing/2014/main" id="{4894A3AF-1433-4D4B-BE9D-11DEC0AB2A6C}"/>
                </a:ext>
              </a:extLst>
            </p:cNvPr>
            <p:cNvSpPr txBox="1"/>
            <p:nvPr/>
          </p:nvSpPr>
          <p:spPr>
            <a:xfrm>
              <a:off x="3943460" y="4606149"/>
              <a:ext cx="2466754" cy="307821"/>
            </a:xfrm>
            <a:prstGeom prst="rect">
              <a:avLst/>
            </a:prstGeom>
            <a:noFill/>
          </p:spPr>
          <p:txBody>
            <a:bodyPr wrap="square" lIns="0" tIns="0" rIns="0" bIns="0" rtlCol="0">
              <a:spAutoFit/>
            </a:bodyPr>
            <a:lstStyle/>
            <a:p>
              <a:pPr algn="ctr"/>
              <a:r>
                <a:rPr lang="en-US" sz="1800">
                  <a:solidFill>
                    <a:srgbClr val="000000"/>
                  </a:solidFill>
                  <a:latin typeface="Segoe UI"/>
                </a:rPr>
                <a:t>Central Operations</a:t>
              </a:r>
            </a:p>
          </p:txBody>
        </p:sp>
      </p:grpSp>
      <p:grpSp>
        <p:nvGrpSpPr>
          <p:cNvPr id="135" name="Group 134">
            <a:extLst>
              <a:ext uri="{FF2B5EF4-FFF2-40B4-BE49-F238E27FC236}">
                <a16:creationId xmlns:a16="http://schemas.microsoft.com/office/drawing/2014/main" id="{B9DC97E5-6255-4794-A1C0-A690D6CA00E7}"/>
              </a:ext>
            </a:extLst>
          </p:cNvPr>
          <p:cNvGrpSpPr/>
          <p:nvPr/>
        </p:nvGrpSpPr>
        <p:grpSpPr>
          <a:xfrm>
            <a:off x="9389885" y="282713"/>
            <a:ext cx="2441448" cy="2423160"/>
            <a:chOff x="9175030" y="-19581"/>
            <a:chExt cx="2648956" cy="2635225"/>
          </a:xfrm>
        </p:grpSpPr>
        <p:grpSp>
          <p:nvGrpSpPr>
            <p:cNvPr id="124" name="Group 123">
              <a:extLst>
                <a:ext uri="{FF2B5EF4-FFF2-40B4-BE49-F238E27FC236}">
                  <a16:creationId xmlns:a16="http://schemas.microsoft.com/office/drawing/2014/main" id="{DC7B52A4-F475-4F39-AEE9-DF7AE3FDBB99}"/>
                </a:ext>
              </a:extLst>
            </p:cNvPr>
            <p:cNvGrpSpPr/>
            <p:nvPr/>
          </p:nvGrpSpPr>
          <p:grpSpPr>
            <a:xfrm>
              <a:off x="9175030" y="-19581"/>
              <a:ext cx="2648956" cy="2630924"/>
              <a:chOff x="6521600" y="3847979"/>
              <a:chExt cx="2648956" cy="2630924"/>
            </a:xfrm>
          </p:grpSpPr>
          <p:pic>
            <p:nvPicPr>
              <p:cNvPr id="8" name="Graphic 7" descr="Building">
                <a:extLst>
                  <a:ext uri="{FF2B5EF4-FFF2-40B4-BE49-F238E27FC236}">
                    <a16:creationId xmlns:a16="http://schemas.microsoft.com/office/drawing/2014/main" id="{A00B3448-2C88-450F-A9A1-E077243F11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30476" y="5475532"/>
                <a:ext cx="640080" cy="640080"/>
              </a:xfrm>
              <a:prstGeom prst="rect">
                <a:avLst/>
              </a:prstGeom>
            </p:spPr>
          </p:pic>
          <p:cxnSp>
            <p:nvCxnSpPr>
              <p:cNvPr id="12" name="Straight Connector 11">
                <a:extLst>
                  <a:ext uri="{FF2B5EF4-FFF2-40B4-BE49-F238E27FC236}">
                    <a16:creationId xmlns:a16="http://schemas.microsoft.com/office/drawing/2014/main" id="{5C8B33A9-5247-4F97-BBA1-13F9D73E7978}"/>
                  </a:ext>
                </a:extLst>
              </p:cNvPr>
              <p:cNvCxnSpPr>
                <a:cxnSpLocks/>
              </p:cNvCxnSpPr>
              <p:nvPr/>
            </p:nvCxnSpPr>
            <p:spPr>
              <a:xfrm flipH="1">
                <a:off x="7759667" y="5500375"/>
                <a:ext cx="824024" cy="273864"/>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094DC6-2BD0-4413-99A7-92291597AB06}"/>
                  </a:ext>
                </a:extLst>
              </p:cNvPr>
              <p:cNvCxnSpPr>
                <a:cxnSpLocks/>
              </p:cNvCxnSpPr>
              <p:nvPr/>
            </p:nvCxnSpPr>
            <p:spPr>
              <a:xfrm flipH="1" flipV="1">
                <a:off x="7779386" y="5166794"/>
                <a:ext cx="804305" cy="316119"/>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99A15A8-4135-4FE7-A17D-77A565CB4C0A}"/>
                  </a:ext>
                </a:extLst>
              </p:cNvPr>
              <p:cNvPicPr>
                <a:picLocks noChangeAspect="1"/>
              </p:cNvPicPr>
              <p:nvPr/>
            </p:nvPicPr>
            <p:blipFill>
              <a:blip r:embed="rId13"/>
              <a:stretch>
                <a:fillRect/>
              </a:stretch>
            </p:blipFill>
            <p:spPr>
              <a:xfrm>
                <a:off x="7615251" y="3847979"/>
                <a:ext cx="1366663" cy="1366663"/>
              </a:xfrm>
              <a:prstGeom prst="rect">
                <a:avLst/>
              </a:prstGeom>
            </p:spPr>
          </p:pic>
          <p:pic>
            <p:nvPicPr>
              <p:cNvPr id="23" name="Picture 22">
                <a:extLst>
                  <a:ext uri="{FF2B5EF4-FFF2-40B4-BE49-F238E27FC236}">
                    <a16:creationId xmlns:a16="http://schemas.microsoft.com/office/drawing/2014/main" id="{7A90D01E-2FB0-4228-A9B2-F2670DCF7B54}"/>
                  </a:ext>
                </a:extLst>
              </p:cNvPr>
              <p:cNvPicPr>
                <a:picLocks noChangeAspect="1"/>
              </p:cNvPicPr>
              <p:nvPr/>
            </p:nvPicPr>
            <p:blipFill>
              <a:blip r:embed="rId13"/>
              <a:stretch>
                <a:fillRect/>
              </a:stretch>
            </p:blipFill>
            <p:spPr>
              <a:xfrm>
                <a:off x="6521600" y="4260173"/>
                <a:ext cx="1366663" cy="1366663"/>
              </a:xfrm>
              <a:prstGeom prst="rect">
                <a:avLst/>
              </a:prstGeom>
            </p:spPr>
          </p:pic>
          <p:pic>
            <p:nvPicPr>
              <p:cNvPr id="24" name="Picture 23">
                <a:extLst>
                  <a:ext uri="{FF2B5EF4-FFF2-40B4-BE49-F238E27FC236}">
                    <a16:creationId xmlns:a16="http://schemas.microsoft.com/office/drawing/2014/main" id="{C8B7C2CE-D518-4631-A56B-1FC159A38F95}"/>
                  </a:ext>
                </a:extLst>
              </p:cNvPr>
              <p:cNvPicPr>
                <a:picLocks noChangeAspect="1"/>
              </p:cNvPicPr>
              <p:nvPr/>
            </p:nvPicPr>
            <p:blipFill>
              <a:blip r:embed="rId13"/>
              <a:stretch>
                <a:fillRect/>
              </a:stretch>
            </p:blipFill>
            <p:spPr>
              <a:xfrm>
                <a:off x="6662712" y="5112240"/>
                <a:ext cx="1366663" cy="1366663"/>
              </a:xfrm>
              <a:prstGeom prst="rect">
                <a:avLst/>
              </a:prstGeom>
            </p:spPr>
          </p:pic>
          <p:cxnSp>
            <p:nvCxnSpPr>
              <p:cNvPr id="26" name="Straight Connector 25">
                <a:extLst>
                  <a:ext uri="{FF2B5EF4-FFF2-40B4-BE49-F238E27FC236}">
                    <a16:creationId xmlns:a16="http://schemas.microsoft.com/office/drawing/2014/main" id="{B209AE15-903D-421B-BB6C-D3A20E952C82}"/>
                  </a:ext>
                </a:extLst>
              </p:cNvPr>
              <p:cNvCxnSpPr>
                <a:cxnSpLocks/>
              </p:cNvCxnSpPr>
              <p:nvPr/>
            </p:nvCxnSpPr>
            <p:spPr>
              <a:xfrm flipH="1" flipV="1">
                <a:off x="8337577" y="4873597"/>
                <a:ext cx="272203" cy="610912"/>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descr="Cloud">
                <a:extLst>
                  <a:ext uri="{FF2B5EF4-FFF2-40B4-BE49-F238E27FC236}">
                    <a16:creationId xmlns:a16="http://schemas.microsoft.com/office/drawing/2014/main" id="{0ACA7556-B3DB-49D2-AD06-E8C3316FDC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19046" y="5212656"/>
                <a:ext cx="548640" cy="548640"/>
              </a:xfrm>
              <a:prstGeom prst="rect">
                <a:avLst/>
              </a:prstGeom>
            </p:spPr>
          </p:pic>
          <p:cxnSp>
            <p:nvCxnSpPr>
              <p:cNvPr id="28" name="Straight Connector 27">
                <a:extLst>
                  <a:ext uri="{FF2B5EF4-FFF2-40B4-BE49-F238E27FC236}">
                    <a16:creationId xmlns:a16="http://schemas.microsoft.com/office/drawing/2014/main" id="{F2F85FC0-8B78-4DF5-B8C3-EFE7F5FAB7DA}"/>
                  </a:ext>
                </a:extLst>
              </p:cNvPr>
              <p:cNvCxnSpPr>
                <a:cxnSpLocks/>
              </p:cNvCxnSpPr>
              <p:nvPr/>
            </p:nvCxnSpPr>
            <p:spPr>
              <a:xfrm flipH="1">
                <a:off x="7759666" y="5184256"/>
                <a:ext cx="55175" cy="589983"/>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5FD0C8-CE9C-45D9-923A-D83A83A87203}"/>
                  </a:ext>
                </a:extLst>
              </p:cNvPr>
              <p:cNvCxnSpPr>
                <a:cxnSpLocks/>
              </p:cNvCxnSpPr>
              <p:nvPr/>
            </p:nvCxnSpPr>
            <p:spPr>
              <a:xfrm flipH="1">
                <a:off x="7834561" y="4890402"/>
                <a:ext cx="503016" cy="293855"/>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092620-8F2F-487F-A956-F551BCBD7581}"/>
                  </a:ext>
                </a:extLst>
              </p:cNvPr>
              <p:cNvCxnSpPr>
                <a:cxnSpLocks/>
              </p:cNvCxnSpPr>
              <p:nvPr/>
            </p:nvCxnSpPr>
            <p:spPr>
              <a:xfrm flipH="1">
                <a:off x="7778140" y="4890402"/>
                <a:ext cx="554279" cy="870377"/>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3" name="TextBox 132">
              <a:extLst>
                <a:ext uri="{FF2B5EF4-FFF2-40B4-BE49-F238E27FC236}">
                  <a16:creationId xmlns:a16="http://schemas.microsoft.com/office/drawing/2014/main" id="{7A2283B3-CCE1-43DF-AC71-317DE3EB06F9}"/>
                </a:ext>
              </a:extLst>
            </p:cNvPr>
            <p:cNvSpPr txBox="1"/>
            <p:nvPr/>
          </p:nvSpPr>
          <p:spPr>
            <a:xfrm>
              <a:off x="9186468" y="2307823"/>
              <a:ext cx="2615652" cy="307821"/>
            </a:xfrm>
            <a:prstGeom prst="rect">
              <a:avLst/>
            </a:prstGeom>
            <a:noFill/>
          </p:spPr>
          <p:txBody>
            <a:bodyPr wrap="square" lIns="0" tIns="0" rIns="0" bIns="0" rtlCol="0">
              <a:spAutoFit/>
            </a:bodyPr>
            <a:lstStyle/>
            <a:p>
              <a:pPr algn="ctr"/>
              <a:r>
                <a:rPr lang="en-US" sz="1800">
                  <a:solidFill>
                    <a:srgbClr val="000000"/>
                  </a:solidFill>
                  <a:latin typeface="Segoe UI"/>
                </a:rPr>
                <a:t>Distributed Operations</a:t>
              </a:r>
            </a:p>
          </p:txBody>
        </p:sp>
        <p:sp>
          <p:nvSpPr>
            <p:cNvPr id="134" name="Rectangle: Rounded Corners 133">
              <a:extLst>
                <a:ext uri="{FF2B5EF4-FFF2-40B4-BE49-F238E27FC236}">
                  <a16:creationId xmlns:a16="http://schemas.microsoft.com/office/drawing/2014/main" id="{49ACA723-B416-4534-8D54-31638600F34F}"/>
                </a:ext>
              </a:extLst>
            </p:cNvPr>
            <p:cNvSpPr/>
            <p:nvPr/>
          </p:nvSpPr>
          <p:spPr bwMode="auto">
            <a:xfrm>
              <a:off x="9175030" y="223284"/>
              <a:ext cx="2600040" cy="2112311"/>
            </a:xfrm>
            <a:prstGeom prst="roundRect">
              <a:avLst>
                <a:gd name="adj" fmla="val 1163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noFill/>
                <a:latin typeface="Segoe UI"/>
                <a:ea typeface="Segoe UI" pitchFamily="34" charset="0"/>
                <a:cs typeface="Segoe UI" pitchFamily="34" charset="0"/>
              </a:endParaRPr>
            </a:p>
          </p:txBody>
        </p:sp>
      </p:grpSp>
      <p:sp>
        <p:nvSpPr>
          <p:cNvPr id="138" name="Shape 137">
            <a:extLst>
              <a:ext uri="{FF2B5EF4-FFF2-40B4-BE49-F238E27FC236}">
                <a16:creationId xmlns:a16="http://schemas.microsoft.com/office/drawing/2014/main" id="{8C85A49C-600A-42F3-A66C-0BDD1DDD5621}"/>
              </a:ext>
            </a:extLst>
          </p:cNvPr>
          <p:cNvSpPr/>
          <p:nvPr/>
        </p:nvSpPr>
        <p:spPr>
          <a:xfrm rot="19289904" flipV="1">
            <a:off x="3872707" y="3127942"/>
            <a:ext cx="7500899" cy="3366158"/>
          </a:xfrm>
          <a:prstGeom prst="swooshArrow">
            <a:avLst>
              <a:gd name="adj1" fmla="val 25000"/>
              <a:gd name="adj2" fmla="val 25000"/>
            </a:avLst>
          </a:prstGeom>
          <a:gradFill flip="none" rotWithShape="1">
            <a:gsLst>
              <a:gs pos="0">
                <a:schemeClr val="tx1"/>
              </a:gs>
              <a:gs pos="46000">
                <a:schemeClr val="accent1">
                  <a:lumMod val="95000"/>
                  <a:lumOff val="5000"/>
                </a:schemeClr>
              </a:gs>
              <a:gs pos="100000">
                <a:schemeClr val="accent1">
                  <a:lumMod val="60000"/>
                </a:schemeClr>
              </a:gs>
            </a:gsLst>
            <a:lin ang="0" scaled="1"/>
            <a:tileRect/>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000000">
                  <a:hueOff val="0"/>
                  <a:satOff val="0"/>
                  <a:lumOff val="0"/>
                  <a:alphaOff val="0"/>
                </a:srgbClr>
              </a:solidFill>
              <a:latin typeface="Segoe UI"/>
            </a:endParaRPr>
          </a:p>
        </p:txBody>
      </p:sp>
      <p:grpSp>
        <p:nvGrpSpPr>
          <p:cNvPr id="2" name="Group 1">
            <a:extLst>
              <a:ext uri="{FF2B5EF4-FFF2-40B4-BE49-F238E27FC236}">
                <a16:creationId xmlns:a16="http://schemas.microsoft.com/office/drawing/2014/main" id="{A15D4797-ADF4-46E9-B29D-0A3636532D78}"/>
              </a:ext>
            </a:extLst>
          </p:cNvPr>
          <p:cNvGrpSpPr/>
          <p:nvPr/>
        </p:nvGrpSpPr>
        <p:grpSpPr>
          <a:xfrm>
            <a:off x="10118257" y="5731988"/>
            <a:ext cx="2374434" cy="939862"/>
            <a:chOff x="10321149" y="5846430"/>
            <a:chExt cx="2422046" cy="958708"/>
          </a:xfrm>
        </p:grpSpPr>
        <p:grpSp>
          <p:nvGrpSpPr>
            <p:cNvPr id="171" name="Group 170">
              <a:extLst>
                <a:ext uri="{FF2B5EF4-FFF2-40B4-BE49-F238E27FC236}">
                  <a16:creationId xmlns:a16="http://schemas.microsoft.com/office/drawing/2014/main" id="{D0D1052F-7635-4DF6-9D4D-407B09876D50}"/>
                </a:ext>
              </a:extLst>
            </p:cNvPr>
            <p:cNvGrpSpPr/>
            <p:nvPr/>
          </p:nvGrpSpPr>
          <p:grpSpPr>
            <a:xfrm>
              <a:off x="10421613" y="5846430"/>
              <a:ext cx="373041" cy="373041"/>
              <a:chOff x="9759558" y="5530090"/>
              <a:chExt cx="365760" cy="365760"/>
            </a:xfrm>
          </p:grpSpPr>
          <p:pic>
            <p:nvPicPr>
              <p:cNvPr id="156" name="Graphic 155" descr="Stop">
                <a:extLst>
                  <a:ext uri="{FF2B5EF4-FFF2-40B4-BE49-F238E27FC236}">
                    <a16:creationId xmlns:a16="http://schemas.microsoft.com/office/drawing/2014/main" id="{1FEB39B6-7777-4C57-A1D4-90DD446129D7}"/>
                  </a:ext>
                </a:extLst>
              </p:cNvPr>
              <p:cNvPicPr>
                <a:picLocks noChangeAspect="1"/>
              </p:cNvPicPr>
              <p:nvPr/>
            </p:nvPicPr>
            <p:blipFill>
              <a:blip r:embed="rId9">
                <a:extLst>
                  <a:ext uri="{96DAC541-7B7A-43D3-8B79-37D633B846F1}">
                    <asvg:svgBlip xmlns:asvg="http://schemas.microsoft.com/office/drawing/2016/SVG/main" r:embed="rId16"/>
                  </a:ext>
                </a:extLst>
              </a:blip>
              <a:stretch>
                <a:fillRect/>
              </a:stretch>
            </p:blipFill>
            <p:spPr>
              <a:xfrm>
                <a:off x="9759558" y="5530090"/>
                <a:ext cx="365760" cy="365760"/>
              </a:xfrm>
              <a:prstGeom prst="rect">
                <a:avLst/>
              </a:prstGeom>
            </p:spPr>
          </p:pic>
          <p:sp>
            <p:nvSpPr>
              <p:cNvPr id="158" name="TextBox 157">
                <a:extLst>
                  <a:ext uri="{FF2B5EF4-FFF2-40B4-BE49-F238E27FC236}">
                    <a16:creationId xmlns:a16="http://schemas.microsoft.com/office/drawing/2014/main" id="{9F005B0C-CCF2-4317-A04B-0E922330CEC9}"/>
                  </a:ext>
                </a:extLst>
              </p:cNvPr>
              <p:cNvSpPr txBox="1"/>
              <p:nvPr/>
            </p:nvSpPr>
            <p:spPr>
              <a:xfrm>
                <a:off x="9804215" y="5589860"/>
                <a:ext cx="276446" cy="246256"/>
              </a:xfrm>
              <a:prstGeom prst="rect">
                <a:avLst/>
              </a:prstGeom>
              <a:noFill/>
            </p:spPr>
            <p:txBody>
              <a:bodyPr wrap="square" lIns="0" tIns="0" rIns="0" bIns="0" rtlCol="0">
                <a:spAutoFit/>
              </a:bodyPr>
              <a:lstStyle/>
              <a:p>
                <a:pPr algn="ctr"/>
                <a:r>
                  <a:rPr lang="en-US" sz="1600">
                    <a:solidFill>
                      <a:srgbClr val="FFFFFF"/>
                    </a:solidFill>
                    <a:latin typeface="Segoe UI"/>
                  </a:rPr>
                  <a:t>W</a:t>
                </a:r>
              </a:p>
            </p:txBody>
          </p:sp>
        </p:grpSp>
        <p:sp>
          <p:nvSpPr>
            <p:cNvPr id="159" name="TextBox 158">
              <a:extLst>
                <a:ext uri="{FF2B5EF4-FFF2-40B4-BE49-F238E27FC236}">
                  <a16:creationId xmlns:a16="http://schemas.microsoft.com/office/drawing/2014/main" id="{7538D8B7-5A3C-458E-B4C2-FD2F45E7A139}"/>
                </a:ext>
              </a:extLst>
            </p:cNvPr>
            <p:cNvSpPr txBox="1"/>
            <p:nvPr/>
          </p:nvSpPr>
          <p:spPr>
            <a:xfrm>
              <a:off x="10906442" y="5933343"/>
              <a:ext cx="1559024" cy="188369"/>
            </a:xfrm>
            <a:prstGeom prst="rect">
              <a:avLst/>
            </a:prstGeom>
            <a:noFill/>
          </p:spPr>
          <p:txBody>
            <a:bodyPr wrap="square" lIns="0" tIns="0" rIns="0" bIns="0" rtlCol="0">
              <a:spAutoFit/>
            </a:bodyPr>
            <a:lstStyle/>
            <a:p>
              <a:r>
                <a:rPr lang="en-US" sz="1200">
                  <a:solidFill>
                    <a:srgbClr val="000000"/>
                  </a:solidFill>
                  <a:latin typeface="Segoe UI"/>
                </a:rPr>
                <a:t>Workload</a:t>
              </a:r>
            </a:p>
          </p:txBody>
        </p:sp>
        <p:sp>
          <p:nvSpPr>
            <p:cNvPr id="165" name="TextBox 164">
              <a:extLst>
                <a:ext uri="{FF2B5EF4-FFF2-40B4-BE49-F238E27FC236}">
                  <a16:creationId xmlns:a16="http://schemas.microsoft.com/office/drawing/2014/main" id="{C6307865-0355-4609-A0B2-32EC0E281EB6}"/>
                </a:ext>
              </a:extLst>
            </p:cNvPr>
            <p:cNvSpPr txBox="1"/>
            <p:nvPr/>
          </p:nvSpPr>
          <p:spPr>
            <a:xfrm>
              <a:off x="10893805" y="6264470"/>
              <a:ext cx="1826940" cy="188369"/>
            </a:xfrm>
            <a:prstGeom prst="rect">
              <a:avLst/>
            </a:prstGeom>
            <a:noFill/>
          </p:spPr>
          <p:txBody>
            <a:bodyPr wrap="square" lIns="0" tIns="0" rIns="0" bIns="0" rtlCol="0">
              <a:spAutoFit/>
            </a:bodyPr>
            <a:lstStyle/>
            <a:p>
              <a:r>
                <a:rPr lang="en-US" sz="1200">
                  <a:solidFill>
                    <a:srgbClr val="000000"/>
                  </a:solidFill>
                  <a:latin typeface="Segoe UI"/>
                </a:rPr>
                <a:t>Landing Zones</a:t>
              </a:r>
            </a:p>
          </p:txBody>
        </p:sp>
        <p:sp>
          <p:nvSpPr>
            <p:cNvPr id="166" name="Rectangle 165">
              <a:extLst>
                <a:ext uri="{FF2B5EF4-FFF2-40B4-BE49-F238E27FC236}">
                  <a16:creationId xmlns:a16="http://schemas.microsoft.com/office/drawing/2014/main" id="{0866F447-B71C-4390-9F87-D1AD873FAABE}"/>
                </a:ext>
              </a:extLst>
            </p:cNvPr>
            <p:cNvSpPr/>
            <p:nvPr/>
          </p:nvSpPr>
          <p:spPr bwMode="auto">
            <a:xfrm>
              <a:off x="10321149" y="6291608"/>
              <a:ext cx="466302" cy="186521"/>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72CBADA7-327D-4746-A487-83436837A5A2}"/>
                </a:ext>
              </a:extLst>
            </p:cNvPr>
            <p:cNvSpPr/>
            <p:nvPr/>
          </p:nvSpPr>
          <p:spPr bwMode="auto">
            <a:xfrm>
              <a:off x="10321149" y="6618617"/>
              <a:ext cx="466302" cy="1865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170" name="TextBox 169">
              <a:extLst>
                <a:ext uri="{FF2B5EF4-FFF2-40B4-BE49-F238E27FC236}">
                  <a16:creationId xmlns:a16="http://schemas.microsoft.com/office/drawing/2014/main" id="{8A14119D-ED7C-417B-A35F-0738962DC924}"/>
                </a:ext>
              </a:extLst>
            </p:cNvPr>
            <p:cNvSpPr txBox="1"/>
            <p:nvPr/>
          </p:nvSpPr>
          <p:spPr>
            <a:xfrm>
              <a:off x="10916255" y="6602012"/>
              <a:ext cx="1826940" cy="188369"/>
            </a:xfrm>
            <a:prstGeom prst="rect">
              <a:avLst/>
            </a:prstGeom>
            <a:noFill/>
          </p:spPr>
          <p:txBody>
            <a:bodyPr wrap="square" lIns="0" tIns="0" rIns="0" bIns="0" rtlCol="0">
              <a:spAutoFit/>
            </a:bodyPr>
            <a:lstStyle/>
            <a:p>
              <a:r>
                <a:rPr lang="en-US" sz="1200">
                  <a:solidFill>
                    <a:srgbClr val="000000"/>
                  </a:solidFill>
                  <a:latin typeface="Segoe UI"/>
                </a:rPr>
                <a:t>Platform Foundation</a:t>
              </a:r>
            </a:p>
          </p:txBody>
        </p:sp>
      </p:grpSp>
      <p:sp>
        <p:nvSpPr>
          <p:cNvPr id="9" name="Title 8">
            <a:extLst>
              <a:ext uri="{FF2B5EF4-FFF2-40B4-BE49-F238E27FC236}">
                <a16:creationId xmlns:a16="http://schemas.microsoft.com/office/drawing/2014/main" id="{8BDFEA95-ADAD-4ED6-B6F5-4F43E9AAB851}"/>
              </a:ext>
            </a:extLst>
          </p:cNvPr>
          <p:cNvSpPr>
            <a:spLocks noGrp="1"/>
          </p:cNvSpPr>
          <p:nvPr>
            <p:ph type="title"/>
          </p:nvPr>
        </p:nvSpPr>
        <p:spPr>
          <a:xfrm>
            <a:off x="588263" y="457200"/>
            <a:ext cx="7936942" cy="1107996"/>
          </a:xfrm>
        </p:spPr>
        <p:txBody>
          <a:bodyPr/>
          <a:lstStyle/>
          <a:p>
            <a:r>
              <a:rPr lang="en-US">
                <a:solidFill>
                  <a:schemeClr val="bg1"/>
                </a:solidFill>
              </a:rPr>
              <a:t>Your foundation</a:t>
            </a:r>
            <a:r>
              <a:rPr lang="en-US">
                <a:solidFill>
                  <a:schemeClr val="accent1"/>
                </a:solidFill>
              </a:rPr>
              <a:t> </a:t>
            </a:r>
            <a:r>
              <a:rPr lang="en-US">
                <a:solidFill>
                  <a:schemeClr val="bg1"/>
                </a:solidFill>
              </a:rPr>
              <a:t>should align to your desire </a:t>
            </a:r>
            <a:r>
              <a:rPr lang="en-US">
                <a:solidFill>
                  <a:schemeClr val="accent1"/>
                </a:solidFill>
              </a:rPr>
              <a:t>Cloud Operating Model</a:t>
            </a:r>
          </a:p>
        </p:txBody>
      </p:sp>
      <p:sp>
        <p:nvSpPr>
          <p:cNvPr id="5" name="TextBox 4">
            <a:extLst>
              <a:ext uri="{FF2B5EF4-FFF2-40B4-BE49-F238E27FC236}">
                <a16:creationId xmlns:a16="http://schemas.microsoft.com/office/drawing/2014/main" id="{6B33F0E0-88CA-4BE2-BB28-910946F60228}"/>
              </a:ext>
            </a:extLst>
          </p:cNvPr>
          <p:cNvSpPr txBox="1"/>
          <p:nvPr/>
        </p:nvSpPr>
        <p:spPr>
          <a:xfrm rot="20014379">
            <a:off x="6980197" y="4616171"/>
            <a:ext cx="2923685" cy="307777"/>
          </a:xfrm>
          <a:prstGeom prst="rect">
            <a:avLst/>
          </a:prstGeom>
          <a:noFill/>
        </p:spPr>
        <p:txBody>
          <a:bodyPr wrap="none" lIns="0" tIns="0" rIns="0" bIns="0" rtlCol="0">
            <a:spAutoFit/>
          </a:bodyPr>
          <a:lstStyle/>
          <a:p>
            <a:pPr algn="l"/>
            <a:r>
              <a:rPr lang="en-US" sz="2000">
                <a:solidFill>
                  <a:schemeClr val="bg1"/>
                </a:solidFill>
              </a:rPr>
              <a:t>Environmental complexity</a:t>
            </a:r>
          </a:p>
        </p:txBody>
      </p:sp>
    </p:spTree>
    <p:custDataLst>
      <p:tags r:id="rId1"/>
    </p:custDataLst>
    <p:extLst>
      <p:ext uri="{BB962C8B-B14F-4D97-AF65-F5344CB8AC3E}">
        <p14:creationId xmlns:p14="http://schemas.microsoft.com/office/powerpoint/2010/main" val="3705982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anim calcmode="lin" valueType="num">
                                      <p:cBhvr>
                                        <p:cTn id="8" dur="1000" fill="hold"/>
                                        <p:tgtEl>
                                          <p:spTgt spid="130"/>
                                        </p:tgtEl>
                                        <p:attrNameLst>
                                          <p:attrName>ppt_x</p:attrName>
                                        </p:attrNameLst>
                                      </p:cBhvr>
                                      <p:tavLst>
                                        <p:tav tm="0">
                                          <p:val>
                                            <p:strVal val="#ppt_x"/>
                                          </p:val>
                                        </p:tav>
                                        <p:tav tm="100000">
                                          <p:val>
                                            <p:strVal val="#ppt_x"/>
                                          </p:val>
                                        </p:tav>
                                      </p:tavLst>
                                    </p:anim>
                                    <p:anim calcmode="lin" valueType="num">
                                      <p:cBhvr>
                                        <p:cTn id="9"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1000"/>
                                        <p:tgtEl>
                                          <p:spTgt spid="129"/>
                                        </p:tgtEl>
                                      </p:cBhvr>
                                    </p:animEffect>
                                    <p:anim calcmode="lin" valueType="num">
                                      <p:cBhvr>
                                        <p:cTn id="15" dur="1000" fill="hold"/>
                                        <p:tgtEl>
                                          <p:spTgt spid="129"/>
                                        </p:tgtEl>
                                        <p:attrNameLst>
                                          <p:attrName>ppt_x</p:attrName>
                                        </p:attrNameLst>
                                      </p:cBhvr>
                                      <p:tavLst>
                                        <p:tav tm="0">
                                          <p:val>
                                            <p:strVal val="#ppt_x"/>
                                          </p:val>
                                        </p:tav>
                                        <p:tav tm="100000">
                                          <p:val>
                                            <p:strVal val="#ppt_x"/>
                                          </p:val>
                                        </p:tav>
                                      </p:tavLst>
                                    </p:anim>
                                    <p:anim calcmode="lin" valueType="num">
                                      <p:cBhvr>
                                        <p:cTn id="16" dur="1000" fill="hold"/>
                                        <p:tgtEl>
                                          <p:spTgt spid="129"/>
                                        </p:tgtEl>
                                        <p:attrNameLst>
                                          <p:attrName>ppt_y</p:attrName>
                                        </p:attrNameLst>
                                      </p:cBhvr>
                                      <p:tavLst>
                                        <p:tav tm="0">
                                          <p:val>
                                            <p:strVal val="#ppt_y+.1"/>
                                          </p:val>
                                        </p:tav>
                                        <p:tav tm="100000">
                                          <p:val>
                                            <p:strVal val="#ppt_y"/>
                                          </p:val>
                                        </p:tav>
                                      </p:tavLst>
                                    </p:anim>
                                  </p:childTnLst>
                                </p:cTn>
                              </p:par>
                              <p:par>
                                <p:cTn id="17" presetID="1" presetClass="entr" presetSubtype="0"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1000"/>
                                        <p:tgtEl>
                                          <p:spTgt spid="131"/>
                                        </p:tgtEl>
                                      </p:cBhvr>
                                    </p:animEffect>
                                    <p:anim calcmode="lin" valueType="num">
                                      <p:cBhvr>
                                        <p:cTn id="24" dur="1000" fill="hold"/>
                                        <p:tgtEl>
                                          <p:spTgt spid="131"/>
                                        </p:tgtEl>
                                        <p:attrNameLst>
                                          <p:attrName>ppt_x</p:attrName>
                                        </p:attrNameLst>
                                      </p:cBhvr>
                                      <p:tavLst>
                                        <p:tav tm="0">
                                          <p:val>
                                            <p:strVal val="#ppt_x"/>
                                          </p:val>
                                        </p:tav>
                                        <p:tav tm="100000">
                                          <p:val>
                                            <p:strVal val="#ppt_x"/>
                                          </p:val>
                                        </p:tav>
                                      </p:tavLst>
                                    </p:anim>
                                    <p:anim calcmode="lin" valueType="num">
                                      <p:cBhvr>
                                        <p:cTn id="25"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fade">
                                      <p:cBhvr>
                                        <p:cTn id="30" dur="1000"/>
                                        <p:tgtEl>
                                          <p:spTgt spid="135"/>
                                        </p:tgtEl>
                                      </p:cBhvr>
                                    </p:animEffect>
                                    <p:anim calcmode="lin" valueType="num">
                                      <p:cBhvr>
                                        <p:cTn id="31" dur="1000" fill="hold"/>
                                        <p:tgtEl>
                                          <p:spTgt spid="135"/>
                                        </p:tgtEl>
                                        <p:attrNameLst>
                                          <p:attrName>ppt_x</p:attrName>
                                        </p:attrNameLst>
                                      </p:cBhvr>
                                      <p:tavLst>
                                        <p:tav tm="0">
                                          <p:val>
                                            <p:strVal val="#ppt_x"/>
                                          </p:val>
                                        </p:tav>
                                        <p:tav tm="100000">
                                          <p:val>
                                            <p:strVal val="#ppt_x"/>
                                          </p:val>
                                        </p:tav>
                                      </p:tavLst>
                                    </p:anim>
                                    <p:anim calcmode="lin" valueType="num">
                                      <p:cBhvr>
                                        <p:cTn id="32" dur="1000" fill="hold"/>
                                        <p:tgtEl>
                                          <p:spTgt spid="135"/>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wipe(down)">
                                      <p:cBhvr>
                                        <p:cTn id="36" dur="500"/>
                                        <p:tgtEl>
                                          <p:spTgt spid="138"/>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2FA5B91C-340C-4E4C-B2A9-98B922B72A49}"/>
              </a:ext>
            </a:extLst>
          </p:cNvPr>
          <p:cNvGrpSpPr/>
          <p:nvPr/>
        </p:nvGrpSpPr>
        <p:grpSpPr>
          <a:xfrm>
            <a:off x="288899" y="373103"/>
            <a:ext cx="2946664" cy="2946664"/>
            <a:chOff x="568736" y="1163000"/>
            <a:chExt cx="3200400" cy="3200400"/>
          </a:xfrm>
        </p:grpSpPr>
        <p:grpSp>
          <p:nvGrpSpPr>
            <p:cNvPr id="43" name="Group 42">
              <a:extLst>
                <a:ext uri="{FF2B5EF4-FFF2-40B4-BE49-F238E27FC236}">
                  <a16:creationId xmlns:a16="http://schemas.microsoft.com/office/drawing/2014/main" id="{A1955942-628B-4608-B103-F6673CC20A6B}"/>
                </a:ext>
              </a:extLst>
            </p:cNvPr>
            <p:cNvGrpSpPr/>
            <p:nvPr/>
          </p:nvGrpSpPr>
          <p:grpSpPr>
            <a:xfrm>
              <a:off x="568736" y="1163000"/>
              <a:ext cx="3200400" cy="3200400"/>
              <a:chOff x="4587949" y="169691"/>
              <a:chExt cx="3200400" cy="3200400"/>
            </a:xfrm>
          </p:grpSpPr>
          <p:pic>
            <p:nvPicPr>
              <p:cNvPr id="3" name="Graphic 2" descr="Cloud">
                <a:extLst>
                  <a:ext uri="{FF2B5EF4-FFF2-40B4-BE49-F238E27FC236}">
                    <a16:creationId xmlns:a16="http://schemas.microsoft.com/office/drawing/2014/main" id="{A44FFFD9-5637-4FDF-9620-D032B0A158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7949" y="169691"/>
                <a:ext cx="3200400" cy="3200400"/>
              </a:xfrm>
              <a:prstGeom prst="rect">
                <a:avLst/>
              </a:prstGeom>
            </p:spPr>
          </p:pic>
          <p:pic>
            <p:nvPicPr>
              <p:cNvPr id="6" name="Graphic 5" descr="Stop">
                <a:extLst>
                  <a:ext uri="{FF2B5EF4-FFF2-40B4-BE49-F238E27FC236}">
                    <a16:creationId xmlns:a16="http://schemas.microsoft.com/office/drawing/2014/main" id="{1B31E9A6-96B9-4756-81F2-D3A4743F91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6525" y="1716606"/>
                <a:ext cx="548640" cy="548640"/>
              </a:xfrm>
              <a:prstGeom prst="rect">
                <a:avLst/>
              </a:prstGeom>
            </p:spPr>
          </p:pic>
          <p:sp>
            <p:nvSpPr>
              <p:cNvPr id="42" name="TextBox 41">
                <a:extLst>
                  <a:ext uri="{FF2B5EF4-FFF2-40B4-BE49-F238E27FC236}">
                    <a16:creationId xmlns:a16="http://schemas.microsoft.com/office/drawing/2014/main" id="{F09D091A-F485-4E7A-AC9A-0023143D243C}"/>
                  </a:ext>
                </a:extLst>
              </p:cNvPr>
              <p:cNvSpPr txBox="1"/>
              <p:nvPr/>
            </p:nvSpPr>
            <p:spPr>
              <a:xfrm>
                <a:off x="5652622" y="1837037"/>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grpSp>
        <p:sp>
          <p:nvSpPr>
            <p:cNvPr id="49" name="TextBox 48">
              <a:extLst>
                <a:ext uri="{FF2B5EF4-FFF2-40B4-BE49-F238E27FC236}">
                  <a16:creationId xmlns:a16="http://schemas.microsoft.com/office/drawing/2014/main" id="{199DF2C8-E60C-4C77-BB56-1A180243297B}"/>
                </a:ext>
              </a:extLst>
            </p:cNvPr>
            <p:cNvSpPr txBox="1"/>
            <p:nvPr/>
          </p:nvSpPr>
          <p:spPr>
            <a:xfrm>
              <a:off x="625237" y="3591132"/>
              <a:ext cx="3087397" cy="307821"/>
            </a:xfrm>
            <a:prstGeom prst="rect">
              <a:avLst/>
            </a:prstGeom>
            <a:noFill/>
          </p:spPr>
          <p:txBody>
            <a:bodyPr wrap="square" lIns="0" tIns="0" rIns="0" bIns="0" rtlCol="0">
              <a:spAutoFit/>
            </a:bodyPr>
            <a:lstStyle/>
            <a:p>
              <a:pPr algn="ctr"/>
              <a:r>
                <a:rPr lang="en-US" sz="1800">
                  <a:solidFill>
                    <a:srgbClr val="000000"/>
                  </a:solidFill>
                  <a:latin typeface="Segoe UI"/>
                </a:rPr>
                <a:t>Decentralized Operations</a:t>
              </a:r>
            </a:p>
          </p:txBody>
        </p:sp>
      </p:grpSp>
      <p:grpSp>
        <p:nvGrpSpPr>
          <p:cNvPr id="131" name="Group 130">
            <a:extLst>
              <a:ext uri="{FF2B5EF4-FFF2-40B4-BE49-F238E27FC236}">
                <a16:creationId xmlns:a16="http://schemas.microsoft.com/office/drawing/2014/main" id="{E27E8984-E67D-4921-BA87-C62ED88D7F84}"/>
              </a:ext>
            </a:extLst>
          </p:cNvPr>
          <p:cNvGrpSpPr/>
          <p:nvPr/>
        </p:nvGrpSpPr>
        <p:grpSpPr>
          <a:xfrm>
            <a:off x="6349821" y="373103"/>
            <a:ext cx="2946664" cy="2946664"/>
            <a:chOff x="6191833" y="1163000"/>
            <a:chExt cx="3200400" cy="3200400"/>
          </a:xfrm>
        </p:grpSpPr>
        <p:grpSp>
          <p:nvGrpSpPr>
            <p:cNvPr id="20" name="Group 19">
              <a:extLst>
                <a:ext uri="{FF2B5EF4-FFF2-40B4-BE49-F238E27FC236}">
                  <a16:creationId xmlns:a16="http://schemas.microsoft.com/office/drawing/2014/main" id="{A8A82DE0-8975-40AB-AD8D-0F35C66395C4}"/>
                </a:ext>
              </a:extLst>
            </p:cNvPr>
            <p:cNvGrpSpPr/>
            <p:nvPr/>
          </p:nvGrpSpPr>
          <p:grpSpPr>
            <a:xfrm>
              <a:off x="6191833" y="1163000"/>
              <a:ext cx="3200400" cy="3200400"/>
              <a:chOff x="6191833" y="1163000"/>
              <a:chExt cx="3200400" cy="3200400"/>
            </a:xfrm>
          </p:grpSpPr>
          <p:pic>
            <p:nvPicPr>
              <p:cNvPr id="62" name="Graphic 61" descr="Cloud">
                <a:extLst>
                  <a:ext uri="{FF2B5EF4-FFF2-40B4-BE49-F238E27FC236}">
                    <a16:creationId xmlns:a16="http://schemas.microsoft.com/office/drawing/2014/main" id="{E603FDE0-E9E8-4DFB-B8D0-8F02E3EA348F}"/>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6191833" y="1163000"/>
                <a:ext cx="3200400" cy="3200400"/>
              </a:xfrm>
              <a:prstGeom prst="rect">
                <a:avLst/>
              </a:prstGeom>
            </p:spPr>
          </p:pic>
          <p:pic>
            <p:nvPicPr>
              <p:cNvPr id="63" name="Graphic 62" descr="Stop">
                <a:extLst>
                  <a:ext uri="{FF2B5EF4-FFF2-40B4-BE49-F238E27FC236}">
                    <a16:creationId xmlns:a16="http://schemas.microsoft.com/office/drawing/2014/main" id="{4FAE3317-D72E-441D-9982-AD7771D125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20409" y="2680280"/>
                <a:ext cx="457200" cy="457200"/>
              </a:xfrm>
              <a:prstGeom prst="rect">
                <a:avLst/>
              </a:prstGeom>
            </p:spPr>
          </p:pic>
          <p:pic>
            <p:nvPicPr>
              <p:cNvPr id="64" name="Graphic 63" descr="Stop">
                <a:extLst>
                  <a:ext uri="{FF2B5EF4-FFF2-40B4-BE49-F238E27FC236}">
                    <a16:creationId xmlns:a16="http://schemas.microsoft.com/office/drawing/2014/main" id="{CD14753B-CB15-4408-B5EF-8E7C3A44FE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1067" y="2680280"/>
                <a:ext cx="457200" cy="457200"/>
              </a:xfrm>
              <a:prstGeom prst="rect">
                <a:avLst/>
              </a:prstGeom>
            </p:spPr>
          </p:pic>
          <p:pic>
            <p:nvPicPr>
              <p:cNvPr id="65" name="Graphic 64" descr="Stop">
                <a:extLst>
                  <a:ext uri="{FF2B5EF4-FFF2-40B4-BE49-F238E27FC236}">
                    <a16:creationId xmlns:a16="http://schemas.microsoft.com/office/drawing/2014/main" id="{3E80828D-CDC1-4311-B44B-B079A1A8A5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20409" y="2256507"/>
                <a:ext cx="457200" cy="457200"/>
              </a:xfrm>
              <a:prstGeom prst="rect">
                <a:avLst/>
              </a:prstGeom>
            </p:spPr>
          </p:pic>
          <p:sp>
            <p:nvSpPr>
              <p:cNvPr id="66" name="Rectangle 65">
                <a:extLst>
                  <a:ext uri="{FF2B5EF4-FFF2-40B4-BE49-F238E27FC236}">
                    <a16:creationId xmlns:a16="http://schemas.microsoft.com/office/drawing/2014/main" id="{1C956AD1-E3B8-490D-81DC-1F25417DF3C0}"/>
                  </a:ext>
                </a:extLst>
              </p:cNvPr>
              <p:cNvSpPr/>
              <p:nvPr/>
            </p:nvSpPr>
            <p:spPr bwMode="auto">
              <a:xfrm>
                <a:off x="7162179" y="3139410"/>
                <a:ext cx="782533"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5A61F79B-3C68-434C-8605-EB3790E37A50}"/>
                  </a:ext>
                </a:extLst>
              </p:cNvPr>
              <p:cNvSpPr txBox="1"/>
              <p:nvPr/>
            </p:nvSpPr>
            <p:spPr>
              <a:xfrm>
                <a:off x="7210786" y="2335595"/>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68" name="TextBox 67">
                <a:extLst>
                  <a:ext uri="{FF2B5EF4-FFF2-40B4-BE49-F238E27FC236}">
                    <a16:creationId xmlns:a16="http://schemas.microsoft.com/office/drawing/2014/main" id="{48256ED1-3E81-45FE-A861-ACFC01887E69}"/>
                  </a:ext>
                </a:extLst>
              </p:cNvPr>
              <p:cNvSpPr txBox="1"/>
              <p:nvPr/>
            </p:nvSpPr>
            <p:spPr>
              <a:xfrm>
                <a:off x="7210786" y="2763200"/>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69" name="TextBox 68">
                <a:extLst>
                  <a:ext uri="{FF2B5EF4-FFF2-40B4-BE49-F238E27FC236}">
                    <a16:creationId xmlns:a16="http://schemas.microsoft.com/office/drawing/2014/main" id="{1684D893-ACBB-4816-AC5D-58CFE8870742}"/>
                  </a:ext>
                </a:extLst>
              </p:cNvPr>
              <p:cNvSpPr txBox="1"/>
              <p:nvPr/>
            </p:nvSpPr>
            <p:spPr>
              <a:xfrm>
                <a:off x="7621444" y="2763199"/>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pic>
            <p:nvPicPr>
              <p:cNvPr id="71" name="Graphic 70" descr="Stop">
                <a:extLst>
                  <a:ext uri="{FF2B5EF4-FFF2-40B4-BE49-F238E27FC236}">
                    <a16:creationId xmlns:a16="http://schemas.microsoft.com/office/drawing/2014/main" id="{B21DF1E8-39EA-4F12-B6B1-5F318A2E4E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69983" y="2696774"/>
                <a:ext cx="457200" cy="457200"/>
              </a:xfrm>
              <a:prstGeom prst="rect">
                <a:avLst/>
              </a:prstGeom>
            </p:spPr>
          </p:pic>
          <p:sp>
            <p:nvSpPr>
              <p:cNvPr id="73" name="Rectangle 72">
                <a:extLst>
                  <a:ext uri="{FF2B5EF4-FFF2-40B4-BE49-F238E27FC236}">
                    <a16:creationId xmlns:a16="http://schemas.microsoft.com/office/drawing/2014/main" id="{AD46A21B-E528-4EB5-BC4E-DE8754F78F6E}"/>
                  </a:ext>
                </a:extLst>
              </p:cNvPr>
              <p:cNvSpPr/>
              <p:nvPr/>
            </p:nvSpPr>
            <p:spPr bwMode="auto">
              <a:xfrm>
                <a:off x="8114853" y="3139410"/>
                <a:ext cx="367461"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46AB91D3-F52D-42D7-AE85-7A135F92364B}"/>
                  </a:ext>
                </a:extLst>
              </p:cNvPr>
              <p:cNvSpPr txBox="1"/>
              <p:nvPr/>
            </p:nvSpPr>
            <p:spPr>
              <a:xfrm>
                <a:off x="8160360" y="2771485"/>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19" name="Rectangle 18">
                <a:extLst>
                  <a:ext uri="{FF2B5EF4-FFF2-40B4-BE49-F238E27FC236}">
                    <a16:creationId xmlns:a16="http://schemas.microsoft.com/office/drawing/2014/main" id="{0F3ACA55-182A-472A-A6E8-536743538ABE}"/>
                  </a:ext>
                </a:extLst>
              </p:cNvPr>
              <p:cNvSpPr/>
              <p:nvPr/>
            </p:nvSpPr>
            <p:spPr bwMode="auto">
              <a:xfrm>
                <a:off x="7153998" y="3321885"/>
                <a:ext cx="1328315"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grpSp>
        <p:sp>
          <p:nvSpPr>
            <p:cNvPr id="128" name="TextBox 127">
              <a:extLst>
                <a:ext uri="{FF2B5EF4-FFF2-40B4-BE49-F238E27FC236}">
                  <a16:creationId xmlns:a16="http://schemas.microsoft.com/office/drawing/2014/main" id="{5172CFF9-F42A-4D40-821A-8390AB8A9339}"/>
                </a:ext>
              </a:extLst>
            </p:cNvPr>
            <p:cNvSpPr txBox="1"/>
            <p:nvPr/>
          </p:nvSpPr>
          <p:spPr>
            <a:xfrm>
              <a:off x="6558656" y="3605555"/>
              <a:ext cx="2466754" cy="307821"/>
            </a:xfrm>
            <a:prstGeom prst="rect">
              <a:avLst/>
            </a:prstGeom>
            <a:noFill/>
          </p:spPr>
          <p:txBody>
            <a:bodyPr wrap="square" lIns="0" tIns="0" rIns="0" bIns="0" rtlCol="0">
              <a:spAutoFit/>
            </a:bodyPr>
            <a:lstStyle/>
            <a:p>
              <a:pPr algn="ctr"/>
              <a:r>
                <a:rPr lang="en-US" sz="1800">
                  <a:solidFill>
                    <a:srgbClr val="000000"/>
                  </a:solidFill>
                  <a:latin typeface="Segoe UI"/>
                </a:rPr>
                <a:t>Enterprise Operations</a:t>
              </a:r>
            </a:p>
          </p:txBody>
        </p:sp>
      </p:grpSp>
      <p:grpSp>
        <p:nvGrpSpPr>
          <p:cNvPr id="135" name="Group 134">
            <a:extLst>
              <a:ext uri="{FF2B5EF4-FFF2-40B4-BE49-F238E27FC236}">
                <a16:creationId xmlns:a16="http://schemas.microsoft.com/office/drawing/2014/main" id="{B9DC97E5-6255-4794-A1C0-A690D6CA00E7}"/>
              </a:ext>
            </a:extLst>
          </p:cNvPr>
          <p:cNvGrpSpPr/>
          <p:nvPr/>
        </p:nvGrpSpPr>
        <p:grpSpPr>
          <a:xfrm>
            <a:off x="9553839" y="489080"/>
            <a:ext cx="2438939" cy="2426297"/>
            <a:chOff x="9175030" y="-19581"/>
            <a:chExt cx="2648956" cy="2635225"/>
          </a:xfrm>
        </p:grpSpPr>
        <p:grpSp>
          <p:nvGrpSpPr>
            <p:cNvPr id="124" name="Group 123">
              <a:extLst>
                <a:ext uri="{FF2B5EF4-FFF2-40B4-BE49-F238E27FC236}">
                  <a16:creationId xmlns:a16="http://schemas.microsoft.com/office/drawing/2014/main" id="{DC7B52A4-F475-4F39-AEE9-DF7AE3FDBB99}"/>
                </a:ext>
              </a:extLst>
            </p:cNvPr>
            <p:cNvGrpSpPr/>
            <p:nvPr/>
          </p:nvGrpSpPr>
          <p:grpSpPr>
            <a:xfrm>
              <a:off x="9175030" y="-19581"/>
              <a:ext cx="2648956" cy="2630924"/>
              <a:chOff x="6521600" y="3847979"/>
              <a:chExt cx="2648956" cy="2630924"/>
            </a:xfrm>
          </p:grpSpPr>
          <p:pic>
            <p:nvPicPr>
              <p:cNvPr id="8" name="Graphic 7" descr="Building">
                <a:extLst>
                  <a:ext uri="{FF2B5EF4-FFF2-40B4-BE49-F238E27FC236}">
                    <a16:creationId xmlns:a16="http://schemas.microsoft.com/office/drawing/2014/main" id="{A00B3448-2C88-450F-A9A1-E077243F11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30476" y="5475532"/>
                <a:ext cx="640080" cy="640080"/>
              </a:xfrm>
              <a:prstGeom prst="rect">
                <a:avLst/>
              </a:prstGeom>
            </p:spPr>
          </p:pic>
          <p:cxnSp>
            <p:nvCxnSpPr>
              <p:cNvPr id="12" name="Straight Connector 11">
                <a:extLst>
                  <a:ext uri="{FF2B5EF4-FFF2-40B4-BE49-F238E27FC236}">
                    <a16:creationId xmlns:a16="http://schemas.microsoft.com/office/drawing/2014/main" id="{5C8B33A9-5247-4F97-BBA1-13F9D73E7978}"/>
                  </a:ext>
                </a:extLst>
              </p:cNvPr>
              <p:cNvCxnSpPr>
                <a:cxnSpLocks/>
              </p:cNvCxnSpPr>
              <p:nvPr/>
            </p:nvCxnSpPr>
            <p:spPr>
              <a:xfrm flipH="1">
                <a:off x="7759667" y="5500375"/>
                <a:ext cx="824024" cy="273864"/>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094DC6-2BD0-4413-99A7-92291597AB06}"/>
                  </a:ext>
                </a:extLst>
              </p:cNvPr>
              <p:cNvCxnSpPr>
                <a:cxnSpLocks/>
              </p:cNvCxnSpPr>
              <p:nvPr/>
            </p:nvCxnSpPr>
            <p:spPr>
              <a:xfrm flipH="1" flipV="1">
                <a:off x="7779386" y="5166794"/>
                <a:ext cx="804305" cy="316119"/>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99A15A8-4135-4FE7-A17D-77A565CB4C0A}"/>
                  </a:ext>
                </a:extLst>
              </p:cNvPr>
              <p:cNvPicPr>
                <a:picLocks noChangeAspect="1"/>
              </p:cNvPicPr>
              <p:nvPr/>
            </p:nvPicPr>
            <p:blipFill>
              <a:blip r:embed="rId13"/>
              <a:stretch>
                <a:fillRect/>
              </a:stretch>
            </p:blipFill>
            <p:spPr>
              <a:xfrm>
                <a:off x="7615251" y="3847979"/>
                <a:ext cx="1366663" cy="1366663"/>
              </a:xfrm>
              <a:prstGeom prst="rect">
                <a:avLst/>
              </a:prstGeom>
            </p:spPr>
          </p:pic>
          <p:pic>
            <p:nvPicPr>
              <p:cNvPr id="23" name="Picture 22">
                <a:extLst>
                  <a:ext uri="{FF2B5EF4-FFF2-40B4-BE49-F238E27FC236}">
                    <a16:creationId xmlns:a16="http://schemas.microsoft.com/office/drawing/2014/main" id="{7A90D01E-2FB0-4228-A9B2-F2670DCF7B54}"/>
                  </a:ext>
                </a:extLst>
              </p:cNvPr>
              <p:cNvPicPr>
                <a:picLocks noChangeAspect="1"/>
              </p:cNvPicPr>
              <p:nvPr/>
            </p:nvPicPr>
            <p:blipFill>
              <a:blip r:embed="rId13"/>
              <a:stretch>
                <a:fillRect/>
              </a:stretch>
            </p:blipFill>
            <p:spPr>
              <a:xfrm>
                <a:off x="6521600" y="4260173"/>
                <a:ext cx="1366663" cy="1366663"/>
              </a:xfrm>
              <a:prstGeom prst="rect">
                <a:avLst/>
              </a:prstGeom>
            </p:spPr>
          </p:pic>
          <p:pic>
            <p:nvPicPr>
              <p:cNvPr id="24" name="Picture 23">
                <a:extLst>
                  <a:ext uri="{FF2B5EF4-FFF2-40B4-BE49-F238E27FC236}">
                    <a16:creationId xmlns:a16="http://schemas.microsoft.com/office/drawing/2014/main" id="{C8B7C2CE-D518-4631-A56B-1FC159A38F95}"/>
                  </a:ext>
                </a:extLst>
              </p:cNvPr>
              <p:cNvPicPr>
                <a:picLocks noChangeAspect="1"/>
              </p:cNvPicPr>
              <p:nvPr/>
            </p:nvPicPr>
            <p:blipFill>
              <a:blip r:embed="rId13"/>
              <a:stretch>
                <a:fillRect/>
              </a:stretch>
            </p:blipFill>
            <p:spPr>
              <a:xfrm>
                <a:off x="6662712" y="5112240"/>
                <a:ext cx="1366663" cy="1366663"/>
              </a:xfrm>
              <a:prstGeom prst="rect">
                <a:avLst/>
              </a:prstGeom>
            </p:spPr>
          </p:pic>
          <p:cxnSp>
            <p:nvCxnSpPr>
              <p:cNvPr id="26" name="Straight Connector 25">
                <a:extLst>
                  <a:ext uri="{FF2B5EF4-FFF2-40B4-BE49-F238E27FC236}">
                    <a16:creationId xmlns:a16="http://schemas.microsoft.com/office/drawing/2014/main" id="{B209AE15-903D-421B-BB6C-D3A20E952C82}"/>
                  </a:ext>
                </a:extLst>
              </p:cNvPr>
              <p:cNvCxnSpPr>
                <a:cxnSpLocks/>
              </p:cNvCxnSpPr>
              <p:nvPr/>
            </p:nvCxnSpPr>
            <p:spPr>
              <a:xfrm flipH="1" flipV="1">
                <a:off x="8337577" y="4873597"/>
                <a:ext cx="272203" cy="610912"/>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descr="Cloud">
                <a:extLst>
                  <a:ext uri="{FF2B5EF4-FFF2-40B4-BE49-F238E27FC236}">
                    <a16:creationId xmlns:a16="http://schemas.microsoft.com/office/drawing/2014/main" id="{0ACA7556-B3DB-49D2-AD06-E8C3316FDC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19046" y="5212656"/>
                <a:ext cx="548640" cy="548640"/>
              </a:xfrm>
              <a:prstGeom prst="rect">
                <a:avLst/>
              </a:prstGeom>
            </p:spPr>
          </p:pic>
          <p:cxnSp>
            <p:nvCxnSpPr>
              <p:cNvPr id="28" name="Straight Connector 27">
                <a:extLst>
                  <a:ext uri="{FF2B5EF4-FFF2-40B4-BE49-F238E27FC236}">
                    <a16:creationId xmlns:a16="http://schemas.microsoft.com/office/drawing/2014/main" id="{F2F85FC0-8B78-4DF5-B8C3-EFE7F5FAB7DA}"/>
                  </a:ext>
                </a:extLst>
              </p:cNvPr>
              <p:cNvCxnSpPr>
                <a:cxnSpLocks/>
              </p:cNvCxnSpPr>
              <p:nvPr/>
            </p:nvCxnSpPr>
            <p:spPr>
              <a:xfrm flipH="1">
                <a:off x="7759666" y="5184256"/>
                <a:ext cx="55175" cy="589983"/>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5FD0C8-CE9C-45D9-923A-D83A83A87203}"/>
                  </a:ext>
                </a:extLst>
              </p:cNvPr>
              <p:cNvCxnSpPr>
                <a:cxnSpLocks/>
              </p:cNvCxnSpPr>
              <p:nvPr/>
            </p:nvCxnSpPr>
            <p:spPr>
              <a:xfrm flipH="1">
                <a:off x="7834561" y="4890402"/>
                <a:ext cx="503016" cy="293855"/>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092620-8F2F-487F-A956-F551BCBD7581}"/>
                  </a:ext>
                </a:extLst>
              </p:cNvPr>
              <p:cNvCxnSpPr>
                <a:cxnSpLocks/>
              </p:cNvCxnSpPr>
              <p:nvPr/>
            </p:nvCxnSpPr>
            <p:spPr>
              <a:xfrm flipH="1">
                <a:off x="7778140" y="4890402"/>
                <a:ext cx="554279" cy="870377"/>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3" name="TextBox 132">
              <a:extLst>
                <a:ext uri="{FF2B5EF4-FFF2-40B4-BE49-F238E27FC236}">
                  <a16:creationId xmlns:a16="http://schemas.microsoft.com/office/drawing/2014/main" id="{7A2283B3-CCE1-43DF-AC71-317DE3EB06F9}"/>
                </a:ext>
              </a:extLst>
            </p:cNvPr>
            <p:cNvSpPr txBox="1"/>
            <p:nvPr/>
          </p:nvSpPr>
          <p:spPr>
            <a:xfrm>
              <a:off x="9186468" y="2307823"/>
              <a:ext cx="2615652" cy="307821"/>
            </a:xfrm>
            <a:prstGeom prst="rect">
              <a:avLst/>
            </a:prstGeom>
            <a:noFill/>
          </p:spPr>
          <p:txBody>
            <a:bodyPr wrap="square" lIns="0" tIns="0" rIns="0" bIns="0" rtlCol="0">
              <a:spAutoFit/>
            </a:bodyPr>
            <a:lstStyle/>
            <a:p>
              <a:pPr algn="ctr"/>
              <a:r>
                <a:rPr lang="en-US" sz="1800">
                  <a:solidFill>
                    <a:srgbClr val="000000"/>
                  </a:solidFill>
                  <a:latin typeface="Segoe UI"/>
                </a:rPr>
                <a:t>Distributed Operations</a:t>
              </a:r>
            </a:p>
          </p:txBody>
        </p:sp>
        <p:sp>
          <p:nvSpPr>
            <p:cNvPr id="134" name="Rectangle: Rounded Corners 133">
              <a:extLst>
                <a:ext uri="{FF2B5EF4-FFF2-40B4-BE49-F238E27FC236}">
                  <a16:creationId xmlns:a16="http://schemas.microsoft.com/office/drawing/2014/main" id="{49ACA723-B416-4534-8D54-31638600F34F}"/>
                </a:ext>
              </a:extLst>
            </p:cNvPr>
            <p:cNvSpPr/>
            <p:nvPr/>
          </p:nvSpPr>
          <p:spPr bwMode="auto">
            <a:xfrm>
              <a:off x="9175030" y="223284"/>
              <a:ext cx="2600040" cy="2112311"/>
            </a:xfrm>
            <a:prstGeom prst="roundRect">
              <a:avLst>
                <a:gd name="adj" fmla="val 1163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noFill/>
                <a:latin typeface="Segoe UI"/>
                <a:ea typeface="Segoe UI" pitchFamily="34" charset="0"/>
                <a:cs typeface="Segoe UI" pitchFamily="34" charset="0"/>
              </a:endParaRPr>
            </a:p>
          </p:txBody>
        </p:sp>
      </p:grpSp>
      <p:sp>
        <p:nvSpPr>
          <p:cNvPr id="16" name="Freeform: Shape 15">
            <a:extLst>
              <a:ext uri="{FF2B5EF4-FFF2-40B4-BE49-F238E27FC236}">
                <a16:creationId xmlns:a16="http://schemas.microsoft.com/office/drawing/2014/main" id="{0B5A8DDB-2878-4F27-B244-39F5D0DBAD61}"/>
              </a:ext>
            </a:extLst>
          </p:cNvPr>
          <p:cNvSpPr/>
          <p:nvPr/>
        </p:nvSpPr>
        <p:spPr>
          <a:xfrm>
            <a:off x="36401" y="3211843"/>
            <a:ext cx="12119195" cy="474056"/>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accent6"/>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400">
                <a:solidFill>
                  <a:srgbClr val="000000">
                    <a:hueOff val="0"/>
                    <a:satOff val="0"/>
                    <a:lumOff val="0"/>
                    <a:alphaOff val="0"/>
                  </a:srgbClr>
                </a:solidFill>
                <a:latin typeface="Segoe UI"/>
              </a:rPr>
              <a:t>Which motivation is your highest strategic priority?</a:t>
            </a:r>
            <a:endParaRPr lang="en-US" sz="1961">
              <a:solidFill>
                <a:srgbClr val="000000">
                  <a:hueOff val="0"/>
                  <a:satOff val="0"/>
                  <a:lumOff val="0"/>
                  <a:alphaOff val="0"/>
                </a:srgbClr>
              </a:solidFill>
              <a:latin typeface="Segoe UI"/>
            </a:endParaRPr>
          </a:p>
        </p:txBody>
      </p:sp>
      <p:sp>
        <p:nvSpPr>
          <p:cNvPr id="17" name="Freeform: Shape 16">
            <a:extLst>
              <a:ext uri="{FF2B5EF4-FFF2-40B4-BE49-F238E27FC236}">
                <a16:creationId xmlns:a16="http://schemas.microsoft.com/office/drawing/2014/main" id="{FCEB757A-92FE-499E-9F4D-65F3585080C4}"/>
              </a:ext>
            </a:extLst>
          </p:cNvPr>
          <p:cNvSpPr/>
          <p:nvPr/>
        </p:nvSpPr>
        <p:spPr>
          <a:xfrm>
            <a:off x="3517769" y="3525914"/>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Control</a:t>
            </a:r>
            <a:endParaRPr lang="en-US" sz="1961">
              <a:solidFill>
                <a:srgbClr val="000000">
                  <a:hueOff val="0"/>
                  <a:satOff val="0"/>
                  <a:lumOff val="0"/>
                  <a:alphaOff val="0"/>
                </a:srgbClr>
              </a:solidFill>
              <a:latin typeface="Segoe UI"/>
            </a:endParaRPr>
          </a:p>
        </p:txBody>
      </p:sp>
      <p:sp>
        <p:nvSpPr>
          <p:cNvPr id="18" name="Freeform: Shape 17">
            <a:extLst>
              <a:ext uri="{FF2B5EF4-FFF2-40B4-BE49-F238E27FC236}">
                <a16:creationId xmlns:a16="http://schemas.microsoft.com/office/drawing/2014/main" id="{15F79BBA-5FC2-4C55-AD70-86FA33AB8D98}"/>
              </a:ext>
            </a:extLst>
          </p:cNvPr>
          <p:cNvSpPr/>
          <p:nvPr/>
        </p:nvSpPr>
        <p:spPr>
          <a:xfrm>
            <a:off x="6495601" y="3525914"/>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Democratization</a:t>
            </a:r>
            <a:endParaRPr lang="en-US" sz="1961">
              <a:solidFill>
                <a:srgbClr val="000000">
                  <a:hueOff val="0"/>
                  <a:satOff val="0"/>
                  <a:lumOff val="0"/>
                  <a:alphaOff val="0"/>
                </a:srgbClr>
              </a:solidFill>
              <a:latin typeface="Segoe UI"/>
            </a:endParaRPr>
          </a:p>
        </p:txBody>
      </p:sp>
      <p:sp>
        <p:nvSpPr>
          <p:cNvPr id="21" name="Freeform: Shape 20">
            <a:extLst>
              <a:ext uri="{FF2B5EF4-FFF2-40B4-BE49-F238E27FC236}">
                <a16:creationId xmlns:a16="http://schemas.microsoft.com/office/drawing/2014/main" id="{6C0EA4DB-B591-415B-9CD8-9404BC0AD20A}"/>
              </a:ext>
            </a:extLst>
          </p:cNvPr>
          <p:cNvSpPr/>
          <p:nvPr/>
        </p:nvSpPr>
        <p:spPr>
          <a:xfrm>
            <a:off x="9445756" y="3525914"/>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Integration</a:t>
            </a:r>
            <a:endParaRPr lang="en-US" sz="1961">
              <a:solidFill>
                <a:srgbClr val="000000">
                  <a:hueOff val="0"/>
                  <a:satOff val="0"/>
                  <a:lumOff val="0"/>
                  <a:alphaOff val="0"/>
                </a:srgbClr>
              </a:solidFill>
              <a:latin typeface="Segoe UI"/>
            </a:endParaRPr>
          </a:p>
        </p:txBody>
      </p:sp>
      <p:sp>
        <p:nvSpPr>
          <p:cNvPr id="25" name="Freeform: Shape 24">
            <a:extLst>
              <a:ext uri="{FF2B5EF4-FFF2-40B4-BE49-F238E27FC236}">
                <a16:creationId xmlns:a16="http://schemas.microsoft.com/office/drawing/2014/main" id="{241CACD7-E020-4456-9E7E-4A0B90A8B0F1}"/>
              </a:ext>
            </a:extLst>
          </p:cNvPr>
          <p:cNvSpPr/>
          <p:nvPr/>
        </p:nvSpPr>
        <p:spPr>
          <a:xfrm>
            <a:off x="36402" y="4359732"/>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accent6"/>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400">
                <a:solidFill>
                  <a:srgbClr val="000000">
                    <a:hueOff val="0"/>
                    <a:satOff val="0"/>
                    <a:lumOff val="0"/>
                    <a:alphaOff val="0"/>
                  </a:srgbClr>
                </a:solidFill>
                <a:latin typeface="Segoe UI"/>
              </a:rPr>
              <a:t>What is the scope of your portfolio?</a:t>
            </a:r>
            <a:endParaRPr lang="en-US" sz="1961">
              <a:solidFill>
                <a:srgbClr val="000000">
                  <a:hueOff val="0"/>
                  <a:satOff val="0"/>
                  <a:lumOff val="0"/>
                  <a:alphaOff val="0"/>
                </a:srgbClr>
              </a:solidFill>
              <a:latin typeface="Segoe UI"/>
            </a:endParaRPr>
          </a:p>
        </p:txBody>
      </p:sp>
      <p:sp>
        <p:nvSpPr>
          <p:cNvPr id="27" name="Freeform: Shape 26">
            <a:extLst>
              <a:ext uri="{FF2B5EF4-FFF2-40B4-BE49-F238E27FC236}">
                <a16:creationId xmlns:a16="http://schemas.microsoft.com/office/drawing/2014/main" id="{17ADD287-E8AF-42DB-BB45-ACCA3407B43F}"/>
              </a:ext>
            </a:extLst>
          </p:cNvPr>
          <p:cNvSpPr/>
          <p:nvPr/>
        </p:nvSpPr>
        <p:spPr>
          <a:xfrm>
            <a:off x="3517769" y="4817097"/>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Landing zones</a:t>
            </a:r>
            <a:endParaRPr lang="en-US" sz="1961">
              <a:solidFill>
                <a:srgbClr val="000000">
                  <a:hueOff val="0"/>
                  <a:satOff val="0"/>
                  <a:lumOff val="0"/>
                  <a:alphaOff val="0"/>
                </a:srgbClr>
              </a:solidFill>
              <a:latin typeface="Segoe UI"/>
            </a:endParaRPr>
          </a:p>
        </p:txBody>
      </p:sp>
      <p:sp>
        <p:nvSpPr>
          <p:cNvPr id="29" name="Freeform: Shape 28">
            <a:extLst>
              <a:ext uri="{FF2B5EF4-FFF2-40B4-BE49-F238E27FC236}">
                <a16:creationId xmlns:a16="http://schemas.microsoft.com/office/drawing/2014/main" id="{3975C23F-8DA5-4FD7-8E79-9D90D7892E52}"/>
              </a:ext>
            </a:extLst>
          </p:cNvPr>
          <p:cNvSpPr/>
          <p:nvPr/>
        </p:nvSpPr>
        <p:spPr>
          <a:xfrm>
            <a:off x="6495601" y="4817097"/>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Cloud platform</a:t>
            </a:r>
            <a:endParaRPr lang="en-US" sz="1961">
              <a:solidFill>
                <a:srgbClr val="000000">
                  <a:hueOff val="0"/>
                  <a:satOff val="0"/>
                  <a:lumOff val="0"/>
                  <a:alphaOff val="0"/>
                </a:srgbClr>
              </a:solidFill>
              <a:latin typeface="Segoe UI"/>
            </a:endParaRPr>
          </a:p>
        </p:txBody>
      </p:sp>
      <p:sp>
        <p:nvSpPr>
          <p:cNvPr id="30" name="Freeform: Shape 29">
            <a:extLst>
              <a:ext uri="{FF2B5EF4-FFF2-40B4-BE49-F238E27FC236}">
                <a16:creationId xmlns:a16="http://schemas.microsoft.com/office/drawing/2014/main" id="{811E4275-B73C-4BC3-997C-397645258A81}"/>
              </a:ext>
            </a:extLst>
          </p:cNvPr>
          <p:cNvSpPr/>
          <p:nvPr/>
        </p:nvSpPr>
        <p:spPr>
          <a:xfrm>
            <a:off x="9445756" y="4817097"/>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Complex portfolio</a:t>
            </a:r>
            <a:endParaRPr lang="en-US" sz="1961">
              <a:solidFill>
                <a:srgbClr val="000000">
                  <a:hueOff val="0"/>
                  <a:satOff val="0"/>
                  <a:lumOff val="0"/>
                  <a:alphaOff val="0"/>
                </a:srgbClr>
              </a:solidFill>
              <a:latin typeface="Segoe UI"/>
            </a:endParaRPr>
          </a:p>
        </p:txBody>
      </p:sp>
      <p:sp>
        <p:nvSpPr>
          <p:cNvPr id="31" name="Freeform: Shape 30">
            <a:extLst>
              <a:ext uri="{FF2B5EF4-FFF2-40B4-BE49-F238E27FC236}">
                <a16:creationId xmlns:a16="http://schemas.microsoft.com/office/drawing/2014/main" id="{13442600-BAE1-47A8-A35B-40A544AC3084}"/>
              </a:ext>
            </a:extLst>
          </p:cNvPr>
          <p:cNvSpPr/>
          <p:nvPr/>
        </p:nvSpPr>
        <p:spPr>
          <a:xfrm>
            <a:off x="1017381" y="4817097"/>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Workload</a:t>
            </a:r>
            <a:endParaRPr lang="en-US" sz="1961">
              <a:solidFill>
                <a:srgbClr val="000000">
                  <a:hueOff val="0"/>
                  <a:satOff val="0"/>
                  <a:lumOff val="0"/>
                  <a:alphaOff val="0"/>
                </a:srgbClr>
              </a:solidFill>
              <a:latin typeface="Segoe UI"/>
            </a:endParaRPr>
          </a:p>
        </p:txBody>
      </p:sp>
      <p:sp>
        <p:nvSpPr>
          <p:cNvPr id="33" name="Freeform: Shape 32">
            <a:extLst>
              <a:ext uri="{FF2B5EF4-FFF2-40B4-BE49-F238E27FC236}">
                <a16:creationId xmlns:a16="http://schemas.microsoft.com/office/drawing/2014/main" id="{87803438-7797-4754-93F6-E91EC3C8F84F}"/>
              </a:ext>
            </a:extLst>
          </p:cNvPr>
          <p:cNvSpPr/>
          <p:nvPr/>
        </p:nvSpPr>
        <p:spPr>
          <a:xfrm>
            <a:off x="1017381" y="3525914"/>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Innovation</a:t>
            </a:r>
            <a:endParaRPr lang="en-US" sz="1961">
              <a:solidFill>
                <a:srgbClr val="000000">
                  <a:hueOff val="0"/>
                  <a:satOff val="0"/>
                  <a:lumOff val="0"/>
                  <a:alphaOff val="0"/>
                </a:srgbClr>
              </a:solidFill>
              <a:latin typeface="Segoe UI"/>
            </a:endParaRPr>
          </a:p>
        </p:txBody>
      </p:sp>
      <p:sp>
        <p:nvSpPr>
          <p:cNvPr id="86" name="Title 8">
            <a:extLst>
              <a:ext uri="{FF2B5EF4-FFF2-40B4-BE49-F238E27FC236}">
                <a16:creationId xmlns:a16="http://schemas.microsoft.com/office/drawing/2014/main" id="{290B7A47-9F47-408B-8BC4-5BA1E8F2C9E0}"/>
              </a:ext>
            </a:extLst>
          </p:cNvPr>
          <p:cNvSpPr>
            <a:spLocks noGrp="1"/>
          </p:cNvSpPr>
          <p:nvPr>
            <p:ph type="title"/>
          </p:nvPr>
        </p:nvSpPr>
        <p:spPr>
          <a:xfrm>
            <a:off x="479090" y="295335"/>
            <a:ext cx="8530595" cy="553998"/>
          </a:xfrm>
        </p:spPr>
        <p:txBody>
          <a:bodyPr/>
          <a:lstStyle/>
          <a:p>
            <a:r>
              <a:rPr lang="en-US">
                <a:solidFill>
                  <a:schemeClr val="bg1"/>
                </a:solidFill>
              </a:rPr>
              <a:t>Find the closest model to your needs</a:t>
            </a:r>
          </a:p>
        </p:txBody>
      </p:sp>
      <p:sp>
        <p:nvSpPr>
          <p:cNvPr id="34" name="Freeform: Shape 33">
            <a:extLst>
              <a:ext uri="{FF2B5EF4-FFF2-40B4-BE49-F238E27FC236}">
                <a16:creationId xmlns:a16="http://schemas.microsoft.com/office/drawing/2014/main" id="{B7543E74-820D-45C3-A6CD-3E3C9DA8D12C}"/>
              </a:ext>
            </a:extLst>
          </p:cNvPr>
          <p:cNvSpPr/>
          <p:nvPr/>
        </p:nvSpPr>
        <p:spPr>
          <a:xfrm>
            <a:off x="33007" y="5617207"/>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accent6"/>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400">
                <a:solidFill>
                  <a:srgbClr val="000000">
                    <a:hueOff val="0"/>
                    <a:satOff val="0"/>
                    <a:lumOff val="0"/>
                    <a:alphaOff val="0"/>
                  </a:srgbClr>
                </a:solidFill>
                <a:latin typeface="Segoe UI"/>
              </a:rPr>
              <a:t>Who’s accountable for governance, security, and operations decisions?</a:t>
            </a:r>
            <a:endParaRPr lang="en-US" sz="1961">
              <a:solidFill>
                <a:srgbClr val="000000">
                  <a:hueOff val="0"/>
                  <a:satOff val="0"/>
                  <a:lumOff val="0"/>
                  <a:alphaOff val="0"/>
                </a:srgbClr>
              </a:solidFill>
              <a:latin typeface="Segoe UI"/>
            </a:endParaRPr>
          </a:p>
        </p:txBody>
      </p:sp>
      <p:sp>
        <p:nvSpPr>
          <p:cNvPr id="36" name="Freeform: Shape 35">
            <a:extLst>
              <a:ext uri="{FF2B5EF4-FFF2-40B4-BE49-F238E27FC236}">
                <a16:creationId xmlns:a16="http://schemas.microsoft.com/office/drawing/2014/main" id="{B14C878E-102C-468E-9D4E-DF96B6B4151E}"/>
              </a:ext>
            </a:extLst>
          </p:cNvPr>
          <p:cNvSpPr/>
          <p:nvPr/>
        </p:nvSpPr>
        <p:spPr>
          <a:xfrm>
            <a:off x="3517769" y="5943271"/>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Central IT</a:t>
            </a:r>
            <a:endParaRPr lang="en-US" sz="1961">
              <a:solidFill>
                <a:srgbClr val="000000">
                  <a:hueOff val="0"/>
                  <a:satOff val="0"/>
                  <a:lumOff val="0"/>
                  <a:alphaOff val="0"/>
                </a:srgbClr>
              </a:solidFill>
              <a:latin typeface="Segoe UI"/>
            </a:endParaRPr>
          </a:p>
        </p:txBody>
      </p:sp>
      <p:sp>
        <p:nvSpPr>
          <p:cNvPr id="44" name="Freeform: Shape 43">
            <a:extLst>
              <a:ext uri="{FF2B5EF4-FFF2-40B4-BE49-F238E27FC236}">
                <a16:creationId xmlns:a16="http://schemas.microsoft.com/office/drawing/2014/main" id="{331A3C9F-65A2-4ED2-9A7B-BF7D3D402489}"/>
              </a:ext>
            </a:extLst>
          </p:cNvPr>
          <p:cNvSpPr/>
          <p:nvPr/>
        </p:nvSpPr>
        <p:spPr>
          <a:xfrm>
            <a:off x="6495601" y="6074572"/>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Cloud </a:t>
            </a:r>
            <a:r>
              <a:rPr lang="en-GB" sz="1961" err="1">
                <a:solidFill>
                  <a:srgbClr val="000000">
                    <a:hueOff val="0"/>
                    <a:satOff val="0"/>
                    <a:lumOff val="0"/>
                    <a:alphaOff val="0"/>
                  </a:srgbClr>
                </a:solidFill>
                <a:latin typeface="Segoe UI"/>
              </a:rPr>
              <a:t>Center</a:t>
            </a:r>
            <a:r>
              <a:rPr lang="en-GB" sz="1961">
                <a:solidFill>
                  <a:srgbClr val="000000">
                    <a:hueOff val="0"/>
                    <a:satOff val="0"/>
                    <a:lumOff val="0"/>
                    <a:alphaOff val="0"/>
                  </a:srgbClr>
                </a:solidFill>
                <a:latin typeface="Segoe UI"/>
              </a:rPr>
              <a:t> of Excellence</a:t>
            </a:r>
            <a:endParaRPr lang="en-US" sz="1961">
              <a:solidFill>
                <a:srgbClr val="000000">
                  <a:hueOff val="0"/>
                  <a:satOff val="0"/>
                  <a:lumOff val="0"/>
                  <a:alphaOff val="0"/>
                </a:srgbClr>
              </a:solidFill>
              <a:latin typeface="Segoe UI"/>
            </a:endParaRPr>
          </a:p>
        </p:txBody>
      </p:sp>
      <p:sp>
        <p:nvSpPr>
          <p:cNvPr id="45" name="Freeform: Shape 44">
            <a:extLst>
              <a:ext uri="{FF2B5EF4-FFF2-40B4-BE49-F238E27FC236}">
                <a16:creationId xmlns:a16="http://schemas.microsoft.com/office/drawing/2014/main" id="{3C2EEF1E-4A61-4A66-AF46-90A73DAA5B88}"/>
              </a:ext>
            </a:extLst>
          </p:cNvPr>
          <p:cNvSpPr/>
          <p:nvPr/>
        </p:nvSpPr>
        <p:spPr>
          <a:xfrm>
            <a:off x="9445756" y="6074572"/>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Mix of all three or unknown</a:t>
            </a:r>
            <a:endParaRPr lang="en-US" sz="1961">
              <a:solidFill>
                <a:srgbClr val="000000">
                  <a:hueOff val="0"/>
                  <a:satOff val="0"/>
                  <a:lumOff val="0"/>
                  <a:alphaOff val="0"/>
                </a:srgbClr>
              </a:solidFill>
              <a:latin typeface="Segoe UI"/>
            </a:endParaRPr>
          </a:p>
        </p:txBody>
      </p:sp>
      <p:sp>
        <p:nvSpPr>
          <p:cNvPr id="46" name="Freeform: Shape 45">
            <a:extLst>
              <a:ext uri="{FF2B5EF4-FFF2-40B4-BE49-F238E27FC236}">
                <a16:creationId xmlns:a16="http://schemas.microsoft.com/office/drawing/2014/main" id="{DECC2DE2-46CD-48AA-9033-F7A2E2B97EBD}"/>
              </a:ext>
            </a:extLst>
          </p:cNvPr>
          <p:cNvSpPr/>
          <p:nvPr/>
        </p:nvSpPr>
        <p:spPr>
          <a:xfrm>
            <a:off x="1017381" y="6074572"/>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Workload Teams</a:t>
            </a:r>
            <a:endParaRPr lang="en-US" sz="1961">
              <a:solidFill>
                <a:srgbClr val="000000">
                  <a:hueOff val="0"/>
                  <a:satOff val="0"/>
                  <a:lumOff val="0"/>
                  <a:alphaOff val="0"/>
                </a:srgbClr>
              </a:solidFill>
              <a:latin typeface="Segoe UI"/>
            </a:endParaRPr>
          </a:p>
        </p:txBody>
      </p:sp>
      <p:grpSp>
        <p:nvGrpSpPr>
          <p:cNvPr id="97" name="Group 96">
            <a:extLst>
              <a:ext uri="{FF2B5EF4-FFF2-40B4-BE49-F238E27FC236}">
                <a16:creationId xmlns:a16="http://schemas.microsoft.com/office/drawing/2014/main" id="{D2D440B4-40AA-4840-A2CD-2BF852317AA8}"/>
              </a:ext>
            </a:extLst>
          </p:cNvPr>
          <p:cNvGrpSpPr/>
          <p:nvPr/>
        </p:nvGrpSpPr>
        <p:grpSpPr>
          <a:xfrm>
            <a:off x="3306770" y="374251"/>
            <a:ext cx="2944368" cy="2944368"/>
            <a:chOff x="3228155" y="2265738"/>
            <a:chExt cx="3199946" cy="3199946"/>
          </a:xfrm>
        </p:grpSpPr>
        <p:pic>
          <p:nvPicPr>
            <p:cNvPr id="98" name="Graphic 97" descr="Cloud">
              <a:extLst>
                <a:ext uri="{FF2B5EF4-FFF2-40B4-BE49-F238E27FC236}">
                  <a16:creationId xmlns:a16="http://schemas.microsoft.com/office/drawing/2014/main" id="{66C2344C-6AE3-4A87-B4A1-2D98B29F9877}"/>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3228155" y="2265738"/>
              <a:ext cx="3199946" cy="3199946"/>
            </a:xfrm>
            <a:prstGeom prst="rect">
              <a:avLst/>
            </a:prstGeom>
          </p:spPr>
        </p:pic>
        <p:grpSp>
          <p:nvGrpSpPr>
            <p:cNvPr id="99" name="Group 98">
              <a:extLst>
                <a:ext uri="{FF2B5EF4-FFF2-40B4-BE49-F238E27FC236}">
                  <a16:creationId xmlns:a16="http://schemas.microsoft.com/office/drawing/2014/main" id="{046B164F-9CAC-40B7-A3C8-A16CC10E59EF}"/>
                </a:ext>
              </a:extLst>
            </p:cNvPr>
            <p:cNvGrpSpPr/>
            <p:nvPr/>
          </p:nvGrpSpPr>
          <p:grpSpPr>
            <a:xfrm>
              <a:off x="4261374" y="3359090"/>
              <a:ext cx="1019200" cy="1150311"/>
              <a:chOff x="4261374" y="3359090"/>
              <a:chExt cx="1019200" cy="1150311"/>
            </a:xfrm>
          </p:grpSpPr>
          <p:pic>
            <p:nvPicPr>
              <p:cNvPr id="101" name="Graphic 100" descr="Stop">
                <a:extLst>
                  <a:ext uri="{FF2B5EF4-FFF2-40B4-BE49-F238E27FC236}">
                    <a16:creationId xmlns:a16="http://schemas.microsoft.com/office/drawing/2014/main" id="{ED540670-1E3F-4BA1-8793-EB9468BF4E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61374" y="3838212"/>
                <a:ext cx="548562" cy="548562"/>
              </a:xfrm>
              <a:prstGeom prst="rect">
                <a:avLst/>
              </a:prstGeom>
            </p:spPr>
          </p:pic>
          <p:pic>
            <p:nvPicPr>
              <p:cNvPr id="102" name="Graphic 101" descr="Stop">
                <a:extLst>
                  <a:ext uri="{FF2B5EF4-FFF2-40B4-BE49-F238E27FC236}">
                    <a16:creationId xmlns:a16="http://schemas.microsoft.com/office/drawing/2014/main" id="{5D908D0B-B34E-4713-84B5-0A6E366392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2012" y="3838212"/>
                <a:ext cx="548562" cy="548562"/>
              </a:xfrm>
              <a:prstGeom prst="rect">
                <a:avLst/>
              </a:prstGeom>
            </p:spPr>
          </p:pic>
          <p:pic>
            <p:nvPicPr>
              <p:cNvPr id="103" name="Graphic 102" descr="Stop">
                <a:extLst>
                  <a:ext uri="{FF2B5EF4-FFF2-40B4-BE49-F238E27FC236}">
                    <a16:creationId xmlns:a16="http://schemas.microsoft.com/office/drawing/2014/main" id="{8E327E8A-9A43-463B-890B-2F9EBC5089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61374" y="3359090"/>
                <a:ext cx="548562" cy="548562"/>
              </a:xfrm>
              <a:prstGeom prst="rect">
                <a:avLst/>
              </a:prstGeom>
            </p:spPr>
          </p:pic>
          <p:sp>
            <p:nvSpPr>
              <p:cNvPr id="104" name="Rectangle 103">
                <a:extLst>
                  <a:ext uri="{FF2B5EF4-FFF2-40B4-BE49-F238E27FC236}">
                    <a16:creationId xmlns:a16="http://schemas.microsoft.com/office/drawing/2014/main" id="{DB4BE904-3F77-4D26-AD5B-A550339BA6AC}"/>
                  </a:ext>
                </a:extLst>
              </p:cNvPr>
              <p:cNvSpPr/>
              <p:nvPr/>
            </p:nvSpPr>
            <p:spPr bwMode="auto">
              <a:xfrm>
                <a:off x="4316818" y="4372260"/>
                <a:ext cx="914400" cy="1371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6DB4FB7E-5FF4-478B-8245-B8FB4E577474}"/>
                  </a:ext>
                </a:extLst>
              </p:cNvPr>
              <p:cNvSpPr txBox="1"/>
              <p:nvPr/>
            </p:nvSpPr>
            <p:spPr>
              <a:xfrm>
                <a:off x="4397452" y="3479504"/>
                <a:ext cx="276407" cy="307777"/>
              </a:xfrm>
              <a:prstGeom prst="rect">
                <a:avLst/>
              </a:prstGeom>
              <a:noFill/>
            </p:spPr>
            <p:txBody>
              <a:bodyPr wrap="square" lIns="0" tIns="0" rIns="0" bIns="0" rtlCol="0">
                <a:spAutoFit/>
              </a:bodyPr>
              <a:lstStyle/>
              <a:p>
                <a:r>
                  <a:rPr lang="en-US" sz="2000">
                    <a:solidFill>
                      <a:srgbClr val="FFFFFF"/>
                    </a:solidFill>
                    <a:latin typeface="Segoe UI"/>
                  </a:rPr>
                  <a:t>W</a:t>
                </a:r>
              </a:p>
            </p:txBody>
          </p:sp>
          <p:sp>
            <p:nvSpPr>
              <p:cNvPr id="106" name="TextBox 105">
                <a:extLst>
                  <a:ext uri="{FF2B5EF4-FFF2-40B4-BE49-F238E27FC236}">
                    <a16:creationId xmlns:a16="http://schemas.microsoft.com/office/drawing/2014/main" id="{6989706B-3979-4EB1-A9B8-A8957ADB5BB5}"/>
                  </a:ext>
                </a:extLst>
              </p:cNvPr>
              <p:cNvSpPr txBox="1"/>
              <p:nvPr/>
            </p:nvSpPr>
            <p:spPr>
              <a:xfrm>
                <a:off x="4397452" y="3943223"/>
                <a:ext cx="276407" cy="307777"/>
              </a:xfrm>
              <a:prstGeom prst="rect">
                <a:avLst/>
              </a:prstGeom>
              <a:noFill/>
            </p:spPr>
            <p:txBody>
              <a:bodyPr wrap="square" lIns="0" tIns="0" rIns="0" bIns="0" rtlCol="0">
                <a:spAutoFit/>
              </a:bodyPr>
              <a:lstStyle/>
              <a:p>
                <a:r>
                  <a:rPr lang="en-US" sz="2000">
                    <a:solidFill>
                      <a:srgbClr val="FFFFFF"/>
                    </a:solidFill>
                    <a:latin typeface="Segoe UI"/>
                  </a:rPr>
                  <a:t>W</a:t>
                </a:r>
              </a:p>
            </p:txBody>
          </p:sp>
          <p:sp>
            <p:nvSpPr>
              <p:cNvPr id="107" name="TextBox 106">
                <a:extLst>
                  <a:ext uri="{FF2B5EF4-FFF2-40B4-BE49-F238E27FC236}">
                    <a16:creationId xmlns:a16="http://schemas.microsoft.com/office/drawing/2014/main" id="{B0289C92-8E5E-45A8-82CC-72B0932E6D74}"/>
                  </a:ext>
                </a:extLst>
              </p:cNvPr>
              <p:cNvSpPr txBox="1"/>
              <p:nvPr/>
            </p:nvSpPr>
            <p:spPr>
              <a:xfrm>
                <a:off x="4868090" y="3958626"/>
                <a:ext cx="276407" cy="307777"/>
              </a:xfrm>
              <a:prstGeom prst="rect">
                <a:avLst/>
              </a:prstGeom>
              <a:noFill/>
            </p:spPr>
            <p:txBody>
              <a:bodyPr wrap="square" lIns="0" tIns="0" rIns="0" bIns="0" rtlCol="0">
                <a:spAutoFit/>
              </a:bodyPr>
              <a:lstStyle/>
              <a:p>
                <a:r>
                  <a:rPr lang="en-US" sz="2000">
                    <a:solidFill>
                      <a:srgbClr val="FFFFFF"/>
                    </a:solidFill>
                    <a:latin typeface="Segoe UI"/>
                  </a:rPr>
                  <a:t>W</a:t>
                </a:r>
              </a:p>
            </p:txBody>
          </p:sp>
        </p:grpSp>
        <p:sp>
          <p:nvSpPr>
            <p:cNvPr id="100" name="TextBox 99">
              <a:extLst>
                <a:ext uri="{FF2B5EF4-FFF2-40B4-BE49-F238E27FC236}">
                  <a16:creationId xmlns:a16="http://schemas.microsoft.com/office/drawing/2014/main" id="{BB31303E-643F-42AB-9331-B0AAB99C8DDF}"/>
                </a:ext>
              </a:extLst>
            </p:cNvPr>
            <p:cNvSpPr txBox="1"/>
            <p:nvPr/>
          </p:nvSpPr>
          <p:spPr>
            <a:xfrm>
              <a:off x="3594926" y="4712029"/>
              <a:ext cx="2466404" cy="307777"/>
            </a:xfrm>
            <a:prstGeom prst="rect">
              <a:avLst/>
            </a:prstGeom>
            <a:noFill/>
          </p:spPr>
          <p:txBody>
            <a:bodyPr wrap="square" lIns="0" tIns="0" rIns="0" bIns="0" rtlCol="0">
              <a:spAutoFit/>
            </a:bodyPr>
            <a:lstStyle/>
            <a:p>
              <a:pPr algn="ctr"/>
              <a:r>
                <a:rPr lang="en-US" sz="1800">
                  <a:solidFill>
                    <a:srgbClr val="000000"/>
                  </a:solidFill>
                  <a:latin typeface="Segoe UI"/>
                </a:rPr>
                <a:t>Central Operations</a:t>
              </a:r>
            </a:p>
          </p:txBody>
        </p:sp>
      </p:grpSp>
    </p:spTree>
    <p:custDataLst>
      <p:tags r:id="rId1"/>
    </p:custDataLst>
    <p:extLst>
      <p:ext uri="{BB962C8B-B14F-4D97-AF65-F5344CB8AC3E}">
        <p14:creationId xmlns:p14="http://schemas.microsoft.com/office/powerpoint/2010/main" val="210343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1" grpId="0"/>
      <p:bldP spid="25" grpId="0" animBg="1"/>
      <p:bldP spid="27" grpId="0"/>
      <p:bldP spid="29" grpId="0"/>
      <p:bldP spid="30" grpId="0"/>
      <p:bldP spid="31" grpId="0"/>
      <p:bldP spid="33" grpId="0"/>
      <p:bldP spid="34" grpId="0" animBg="1"/>
      <p:bldP spid="36"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970044"/>
          </a:xfrm>
        </p:spPr>
        <p:txBody>
          <a:bodyPr/>
          <a:lstStyle/>
          <a:p>
            <a:r>
              <a:rPr lang="en-US" sz="2400">
                <a:cs typeface="Segoe UI"/>
              </a:rPr>
              <a:t>Introduction to CAF</a:t>
            </a:r>
            <a:r>
              <a:rPr lang="en-US" sz="2400"/>
              <a:t> &amp; </a:t>
            </a:r>
            <a:r>
              <a:rPr lang="en-US" sz="2400">
                <a:cs typeface="Segoe UI"/>
              </a:rPr>
              <a:t>Ready overview</a:t>
            </a:r>
          </a:p>
          <a:p>
            <a:r>
              <a:rPr lang="en-US" sz="2400">
                <a:cs typeface="Segoe UI"/>
              </a:rPr>
              <a:t>Operating Models</a:t>
            </a:r>
            <a:endParaRPr lang="en-US" sz="2400"/>
          </a:p>
          <a:p>
            <a:r>
              <a:rPr lang="en-US" sz="2400">
                <a:cs typeface="Segoe UI"/>
              </a:rPr>
              <a:t>Azure Landing zones overview</a:t>
            </a:r>
          </a:p>
          <a:p>
            <a:r>
              <a:rPr lang="en-US" sz="2400">
                <a:cs typeface="Segoe UI"/>
              </a:rPr>
              <a:t>Development Velocity</a:t>
            </a:r>
          </a:p>
          <a:p>
            <a:r>
              <a:rPr lang="en-US" sz="2400">
                <a:cs typeface="Segoe UI"/>
              </a:rPr>
              <a:t>Implementation options</a:t>
            </a:r>
          </a:p>
          <a:p>
            <a:r>
              <a:rPr lang="en-US" sz="2400">
                <a:cs typeface="Segoe UI"/>
              </a:rPr>
              <a:t>Partner landing zone </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options</a:t>
            </a:r>
          </a:p>
        </p:txBody>
      </p:sp>
    </p:spTree>
    <p:extLst>
      <p:ext uri="{BB962C8B-B14F-4D97-AF65-F5344CB8AC3E}">
        <p14:creationId xmlns:p14="http://schemas.microsoft.com/office/powerpoint/2010/main" val="2606062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Segoe UI"/>
                <a:ea typeface="+mn-ea"/>
                <a:cs typeface="+mn-cs"/>
              </a:rPr>
              <a:t>Architecture Complexity: </a:t>
            </a:r>
            <a:r>
              <a:rPr kumimoji="0" lang="en-GB" sz="1600" b="0" i="0" u="none" strike="noStrike" kern="1200" cap="none" spc="0" normalizeH="0" baseline="0" noProof="0">
                <a:ln>
                  <a:noFill/>
                </a:ln>
                <a:solidFill>
                  <a:srgbClr val="FFFFFF"/>
                </a:solidFill>
                <a:effectLst/>
                <a:uLnTx/>
                <a:uFillTx/>
                <a:latin typeface="Segoe UI"/>
                <a:ea typeface="+mn-ea"/>
                <a:cs typeface="+mn-cs"/>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Segoe UI"/>
                <a:ea typeface="+mn-ea"/>
                <a:cs typeface="+mn-cs"/>
              </a:rPr>
              <a:t>Operating Compatibility:</a:t>
            </a:r>
            <a:r>
              <a:rPr kumimoji="0" lang="en-GB" sz="1800" b="0" i="0" u="none" strike="noStrike" kern="1200" cap="none" spc="0" normalizeH="0" baseline="0" noProof="0">
                <a:ln>
                  <a:noFill/>
                </a:ln>
                <a:solidFill>
                  <a:srgbClr val="FFFFFF"/>
                </a:solidFill>
                <a:effectLst/>
                <a:uLnTx/>
                <a:uFillTx/>
                <a:latin typeface="Segoe UI"/>
                <a:ea typeface="+mn-ea"/>
                <a:cs typeface="+mn-cs"/>
              </a:rPr>
              <a:t> </a:t>
            </a:r>
            <a:r>
              <a:rPr kumimoji="0" lang="en-GB" sz="1600" b="0" i="0" u="none" strike="noStrike" kern="1200" cap="none" spc="0" normalizeH="0" baseline="0" noProof="0">
                <a:ln>
                  <a:noFill/>
                </a:ln>
                <a:solidFill>
                  <a:srgbClr val="FFFFFF"/>
                </a:solidFill>
                <a:effectLst/>
                <a:uLnTx/>
                <a:uFillTx/>
                <a:latin typeface="Segoe UI"/>
                <a:ea typeface="+mn-ea"/>
                <a:cs typeface="+mn-cs"/>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Segoe UI"/>
                <a:ea typeface="+mn-ea"/>
                <a:cs typeface="+mn-cs"/>
              </a:rPr>
              <a:t>Lack of Trust and Desire for Control:</a:t>
            </a:r>
            <a:r>
              <a:rPr kumimoji="0" lang="en-GB" sz="1800" b="0" i="0" u="none" strike="noStrike" kern="1200" cap="none" spc="0" normalizeH="0" baseline="0" noProof="0">
                <a:ln>
                  <a:noFill/>
                </a:ln>
                <a:solidFill>
                  <a:srgbClr val="FFFFFF"/>
                </a:solidFill>
                <a:effectLst/>
                <a:uLnTx/>
                <a:uFillTx/>
                <a:latin typeface="Segoe UI"/>
                <a:ea typeface="+mn-ea"/>
                <a:cs typeface="+mn-cs"/>
              </a:rPr>
              <a:t> </a:t>
            </a:r>
            <a:r>
              <a:rPr kumimoji="0" lang="en-GB" sz="1600" b="0" i="0" u="none" strike="noStrike" kern="1200" cap="none" spc="0" normalizeH="0" baseline="0" noProof="0">
                <a:ln>
                  <a:noFill/>
                </a:ln>
                <a:solidFill>
                  <a:srgbClr val="FFFFFF"/>
                </a:solidFill>
                <a:effectLst/>
                <a:uLnTx/>
                <a:uFillTx/>
                <a:latin typeface="Segoe UI"/>
                <a:ea typeface="+mn-ea"/>
                <a:cs typeface="+mn-cs"/>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125145445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p:txBody>
          <a:bodyPr/>
          <a:lstStyle/>
          <a:p>
            <a:r>
              <a:rPr lang="en-US"/>
              <a:t>Implementation options – Architecture Deployed</a:t>
            </a:r>
          </a:p>
        </p:txBody>
      </p:sp>
      <p:sp>
        <p:nvSpPr>
          <p:cNvPr id="5" name="Content Placeholder 4">
            <a:extLst>
              <a:ext uri="{FF2B5EF4-FFF2-40B4-BE49-F238E27FC236}">
                <a16:creationId xmlns:a16="http://schemas.microsoft.com/office/drawing/2014/main" id="{B7F9BB33-7E31-4A17-9E99-51594A6234E1}"/>
              </a:ext>
            </a:extLst>
          </p:cNvPr>
          <p:cNvSpPr>
            <a:spLocks noGrp="1"/>
          </p:cNvSpPr>
          <p:nvPr>
            <p:ph sz="quarter" idx="12"/>
          </p:nvPr>
        </p:nvSpPr>
        <p:spPr>
          <a:xfrm>
            <a:off x="6329786" y="1365147"/>
            <a:ext cx="5211763" cy="1895904"/>
          </a:xfrm>
        </p:spPr>
        <p:txBody>
          <a:bodyPr/>
          <a:lstStyle/>
          <a:p>
            <a:pPr marL="0" indent="0">
              <a:buNone/>
            </a:pPr>
            <a:r>
              <a:rPr lang="en-US" dirty="0"/>
              <a:t>Start with enterprise scale</a:t>
            </a:r>
          </a:p>
          <a:p>
            <a:pPr marL="0" indent="0">
              <a:buNone/>
            </a:pPr>
            <a:r>
              <a:rPr lang="en-US" sz="2800" dirty="0">
                <a:solidFill>
                  <a:srgbClr val="0078D3"/>
                </a:solidFill>
                <a:latin typeface="Segoe UI Semibold"/>
                <a:sym typeface="Wingdings" panose="05000000000000000000" pitchFamily="2" charset="2"/>
              </a:rPr>
              <a:t> </a:t>
            </a:r>
            <a:r>
              <a:rPr lang="en-US" dirty="0">
                <a:solidFill>
                  <a:srgbClr val="0078D3"/>
                </a:solidFill>
                <a:latin typeface="Segoe UI Semibold"/>
                <a:sym typeface="Wingdings" panose="05000000000000000000" pitchFamily="2" charset="2"/>
              </a:rPr>
              <a:t>Deploy w/Azure policy + ARM templates</a:t>
            </a:r>
            <a:endParaRPr lang="en-US" sz="2800" dirty="0">
              <a:solidFill>
                <a:srgbClr val="0078D3"/>
              </a:solidFill>
              <a:latin typeface="Segoe UI Semibold"/>
            </a:endParaRPr>
          </a:p>
          <a:p>
            <a:endParaRPr lang="en-US" dirty="0"/>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sz="quarter" idx="13"/>
          </p:nvPr>
        </p:nvSpPr>
        <p:spPr>
          <a:xfrm>
            <a:off x="588263" y="1365147"/>
            <a:ext cx="5219700" cy="1895904"/>
          </a:xfrm>
        </p:spPr>
        <p:txBody>
          <a:bodyPr/>
          <a:lstStyle/>
          <a:p>
            <a:pPr marL="0" indent="0">
              <a:buNone/>
            </a:pPr>
            <a:r>
              <a:rPr lang="en-US"/>
              <a:t>Start small and expand</a:t>
            </a:r>
          </a:p>
          <a:p>
            <a:pPr marL="0" indent="0">
              <a:buNone/>
            </a:pPr>
            <a:r>
              <a:rPr lang="en-US" sz="2800">
                <a:solidFill>
                  <a:srgbClr val="0078D3"/>
                </a:solidFill>
                <a:latin typeface="Segoe UI Semibold"/>
                <a:sym typeface="Wingdings" panose="05000000000000000000" pitchFamily="2" charset="2"/>
              </a:rPr>
              <a:t> Deploy w/Azure Blueprints + ARM templates</a:t>
            </a:r>
            <a:endParaRPr lang="en-US" sz="2800">
              <a:solidFill>
                <a:srgbClr val="0078D3"/>
              </a:solidFill>
              <a:latin typeface="Segoe UI Semibold"/>
            </a:endParaRPr>
          </a:p>
          <a:p>
            <a:endParaRPr lang="en-US"/>
          </a:p>
        </p:txBody>
      </p:sp>
      <p:pic>
        <p:nvPicPr>
          <p:cNvPr id="3" name="Picture 2">
            <a:extLst>
              <a:ext uri="{FF2B5EF4-FFF2-40B4-BE49-F238E27FC236}">
                <a16:creationId xmlns:a16="http://schemas.microsoft.com/office/drawing/2014/main" id="{B6AEBDB5-2829-4A1E-AEFF-96858F9DD987}"/>
              </a:ext>
            </a:extLst>
          </p:cNvPr>
          <p:cNvPicPr>
            <a:picLocks noChangeAspect="1"/>
          </p:cNvPicPr>
          <p:nvPr/>
        </p:nvPicPr>
        <p:blipFill>
          <a:blip r:embed="rId3"/>
          <a:stretch>
            <a:fillRect/>
          </a:stretch>
        </p:blipFill>
        <p:spPr>
          <a:xfrm>
            <a:off x="594612" y="2824692"/>
            <a:ext cx="4885853" cy="3652851"/>
          </a:xfrm>
          <a:prstGeom prst="rect">
            <a:avLst/>
          </a:prstGeom>
        </p:spPr>
      </p:pic>
      <p:pic>
        <p:nvPicPr>
          <p:cNvPr id="8" name="Picture 7">
            <a:extLst>
              <a:ext uri="{FF2B5EF4-FFF2-40B4-BE49-F238E27FC236}">
                <a16:creationId xmlns:a16="http://schemas.microsoft.com/office/drawing/2014/main" id="{32AC3828-C85F-4632-8860-833CCB646AA3}"/>
              </a:ext>
            </a:extLst>
          </p:cNvPr>
          <p:cNvPicPr>
            <a:picLocks noChangeAspect="1"/>
          </p:cNvPicPr>
          <p:nvPr/>
        </p:nvPicPr>
        <p:blipFill>
          <a:blip r:embed="rId4"/>
          <a:stretch>
            <a:fillRect/>
          </a:stretch>
        </p:blipFill>
        <p:spPr>
          <a:xfrm>
            <a:off x="6096000" y="2669439"/>
            <a:ext cx="5745586" cy="3963355"/>
          </a:xfrm>
          <a:prstGeom prst="rect">
            <a:avLst/>
          </a:prstGeom>
        </p:spPr>
      </p:pic>
    </p:spTree>
    <p:extLst>
      <p:ext uri="{BB962C8B-B14F-4D97-AF65-F5344CB8AC3E}">
        <p14:creationId xmlns:p14="http://schemas.microsoft.com/office/powerpoint/2010/main" val="21896578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8ECE08-1B7B-45F4-9E2A-8E1FD67DE088}"/>
              </a:ext>
            </a:extLst>
          </p:cNvPr>
          <p:cNvSpPr txBox="1"/>
          <p:nvPr/>
        </p:nvSpPr>
        <p:spPr>
          <a:xfrm>
            <a:off x="645161" y="1262393"/>
            <a:ext cx="3806565" cy="3873132"/>
          </a:xfrm>
          <a:prstGeom prst="rect">
            <a:avLst/>
          </a:prstGeom>
        </p:spPr>
        <p:txBody>
          <a:bodyPr vert="horz" lIns="91440" tIns="45720" rIns="91440" bIns="4572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Expanding your landing zone provides a code-first approach to embedding the following principles into the landing zone and more broadly into your overall cloud environment.</a:t>
            </a:r>
          </a:p>
        </p:txBody>
      </p:sp>
      <p:sp>
        <p:nvSpPr>
          <p:cNvPr id="2" name="Rectangle 1">
            <a:extLst>
              <a:ext uri="{FF2B5EF4-FFF2-40B4-BE49-F238E27FC236}">
                <a16:creationId xmlns:a16="http://schemas.microsoft.com/office/drawing/2014/main" id="{D44B0BFD-ADA6-4C8E-AD7A-429FF0C14F0F}"/>
              </a:ext>
            </a:extLst>
          </p:cNvPr>
          <p:cNvSpPr/>
          <p:nvPr/>
        </p:nvSpPr>
        <p:spPr>
          <a:xfrm>
            <a:off x="5007935" y="1326779"/>
            <a:ext cx="2700673" cy="1095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Basic considerations</a:t>
            </a:r>
          </a:p>
        </p:txBody>
      </p:sp>
      <p:sp>
        <p:nvSpPr>
          <p:cNvPr id="3" name="Rectangle 2">
            <a:extLst>
              <a:ext uri="{FF2B5EF4-FFF2-40B4-BE49-F238E27FC236}">
                <a16:creationId xmlns:a16="http://schemas.microsoft.com/office/drawing/2014/main" id="{58D73DE0-77BC-4820-A977-38A29EB46B65}"/>
              </a:ext>
            </a:extLst>
          </p:cNvPr>
          <p:cNvSpPr/>
          <p:nvPr/>
        </p:nvSpPr>
        <p:spPr>
          <a:xfrm>
            <a:off x="7910623" y="1326779"/>
            <a:ext cx="3530010" cy="109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Refactor landing zone to refine </a:t>
            </a:r>
            <a:r>
              <a:rPr kumimoji="0" lang="en-US" sz="18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foundational</a:t>
            </a: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 elements</a:t>
            </a:r>
          </a:p>
        </p:txBody>
      </p:sp>
      <p:sp>
        <p:nvSpPr>
          <p:cNvPr id="4" name="Rectangle 3">
            <a:extLst>
              <a:ext uri="{FF2B5EF4-FFF2-40B4-BE49-F238E27FC236}">
                <a16:creationId xmlns:a16="http://schemas.microsoft.com/office/drawing/2014/main" id="{6B66B7F7-18B6-45FE-860F-C6EC8D94BE66}"/>
              </a:ext>
            </a:extLst>
          </p:cNvPr>
          <p:cNvSpPr/>
          <p:nvPr/>
        </p:nvSpPr>
        <p:spPr>
          <a:xfrm>
            <a:off x="5007935" y="2664709"/>
            <a:ext cx="2700673" cy="1095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Operations expansions</a:t>
            </a:r>
          </a:p>
        </p:txBody>
      </p:sp>
      <p:sp>
        <p:nvSpPr>
          <p:cNvPr id="5" name="Rectangle 4">
            <a:extLst>
              <a:ext uri="{FF2B5EF4-FFF2-40B4-BE49-F238E27FC236}">
                <a16:creationId xmlns:a16="http://schemas.microsoft.com/office/drawing/2014/main" id="{3F0B8645-E909-4441-9EFC-C269C6E7D3E0}"/>
              </a:ext>
            </a:extLst>
          </p:cNvPr>
          <p:cNvSpPr/>
          <p:nvPr/>
        </p:nvSpPr>
        <p:spPr>
          <a:xfrm>
            <a:off x="7910623" y="2664709"/>
            <a:ext cx="3530010" cy="109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Add configurations to improve </a:t>
            </a:r>
            <a:r>
              <a:rPr kumimoji="0" lang="en-US" sz="18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performance, reliability and ops excellence </a:t>
            </a: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of your workloads</a:t>
            </a:r>
          </a:p>
        </p:txBody>
      </p:sp>
      <p:sp>
        <p:nvSpPr>
          <p:cNvPr id="9" name="Rectangle 8">
            <a:extLst>
              <a:ext uri="{FF2B5EF4-FFF2-40B4-BE49-F238E27FC236}">
                <a16:creationId xmlns:a16="http://schemas.microsoft.com/office/drawing/2014/main" id="{63275543-30D6-412D-A48E-C6D14D4801F1}"/>
              </a:ext>
            </a:extLst>
          </p:cNvPr>
          <p:cNvSpPr/>
          <p:nvPr/>
        </p:nvSpPr>
        <p:spPr>
          <a:xfrm>
            <a:off x="5007935" y="4002639"/>
            <a:ext cx="2700673" cy="1095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Governance expansions</a:t>
            </a:r>
          </a:p>
        </p:txBody>
      </p:sp>
      <p:sp>
        <p:nvSpPr>
          <p:cNvPr id="11" name="Rectangle 10">
            <a:extLst>
              <a:ext uri="{FF2B5EF4-FFF2-40B4-BE49-F238E27FC236}">
                <a16:creationId xmlns:a16="http://schemas.microsoft.com/office/drawing/2014/main" id="{46B0AB0E-95FA-4722-8238-8004FD7A9887}"/>
              </a:ext>
            </a:extLst>
          </p:cNvPr>
          <p:cNvSpPr/>
          <p:nvPr/>
        </p:nvSpPr>
        <p:spPr>
          <a:xfrm>
            <a:off x="7910623" y="4002639"/>
            <a:ext cx="3530010" cy="109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Add configurations to improve </a:t>
            </a:r>
            <a:r>
              <a:rPr kumimoji="0" lang="en-US" sz="18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cost, reliability and security </a:t>
            </a: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of your workloads</a:t>
            </a:r>
          </a:p>
        </p:txBody>
      </p:sp>
      <p:sp>
        <p:nvSpPr>
          <p:cNvPr id="13" name="Rectangle 12">
            <a:extLst>
              <a:ext uri="{FF2B5EF4-FFF2-40B4-BE49-F238E27FC236}">
                <a16:creationId xmlns:a16="http://schemas.microsoft.com/office/drawing/2014/main" id="{4BA0DF21-E27F-4BD9-889D-8A48469F9C49}"/>
              </a:ext>
            </a:extLst>
          </p:cNvPr>
          <p:cNvSpPr/>
          <p:nvPr/>
        </p:nvSpPr>
        <p:spPr>
          <a:xfrm>
            <a:off x="5007935" y="5340569"/>
            <a:ext cx="2700673" cy="1095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Security expansions</a:t>
            </a:r>
          </a:p>
        </p:txBody>
      </p:sp>
      <p:sp>
        <p:nvSpPr>
          <p:cNvPr id="15" name="Rectangle 14">
            <a:extLst>
              <a:ext uri="{FF2B5EF4-FFF2-40B4-BE49-F238E27FC236}">
                <a16:creationId xmlns:a16="http://schemas.microsoft.com/office/drawing/2014/main" id="{868E0251-348C-4D01-AAA8-FB44526E1E30}"/>
              </a:ext>
            </a:extLst>
          </p:cNvPr>
          <p:cNvSpPr/>
          <p:nvPr/>
        </p:nvSpPr>
        <p:spPr>
          <a:xfrm>
            <a:off x="7910623" y="5340569"/>
            <a:ext cx="3530010" cy="109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Add configurations to improve security of </a:t>
            </a:r>
            <a:r>
              <a:rPr kumimoji="0" lang="en-US" sz="18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sensitive data and critical systems </a:t>
            </a: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in your workloads</a:t>
            </a:r>
          </a:p>
        </p:txBody>
      </p:sp>
      <p:pic>
        <p:nvPicPr>
          <p:cNvPr id="19" name="Graphic 18" descr="Building Brick Wall">
            <a:extLst>
              <a:ext uri="{FF2B5EF4-FFF2-40B4-BE49-F238E27FC236}">
                <a16:creationId xmlns:a16="http://schemas.microsoft.com/office/drawing/2014/main" id="{85F90F53-5DE5-4B53-BDEE-93B7B7D736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8307" y="1417156"/>
            <a:ext cx="914400" cy="914400"/>
          </a:xfrm>
          <a:prstGeom prst="rect">
            <a:avLst/>
          </a:prstGeom>
        </p:spPr>
      </p:pic>
      <p:pic>
        <p:nvPicPr>
          <p:cNvPr id="21" name="Graphic 20" descr="Lock">
            <a:extLst>
              <a:ext uri="{FF2B5EF4-FFF2-40B4-BE49-F238E27FC236}">
                <a16:creationId xmlns:a16="http://schemas.microsoft.com/office/drawing/2014/main" id="{D4436913-ED96-4E16-9B12-979CA25ED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8307" y="5430946"/>
            <a:ext cx="914400" cy="914400"/>
          </a:xfrm>
          <a:prstGeom prst="rect">
            <a:avLst/>
          </a:prstGeom>
        </p:spPr>
      </p:pic>
      <p:pic>
        <p:nvPicPr>
          <p:cNvPr id="23" name="Graphic 22" descr="Traffic light">
            <a:extLst>
              <a:ext uri="{FF2B5EF4-FFF2-40B4-BE49-F238E27FC236}">
                <a16:creationId xmlns:a16="http://schemas.microsoft.com/office/drawing/2014/main" id="{B2425DAB-97F6-4EA2-9986-AE348770F8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38307" y="4116876"/>
            <a:ext cx="914400" cy="914400"/>
          </a:xfrm>
          <a:prstGeom prst="rect">
            <a:avLst/>
          </a:prstGeom>
        </p:spPr>
      </p:pic>
      <p:pic>
        <p:nvPicPr>
          <p:cNvPr id="25" name="Graphic 24" descr="Circles with arrows">
            <a:extLst>
              <a:ext uri="{FF2B5EF4-FFF2-40B4-BE49-F238E27FC236}">
                <a16:creationId xmlns:a16="http://schemas.microsoft.com/office/drawing/2014/main" id="{2BF0AE01-76B3-4AB6-91E6-48232E3145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38307" y="2755086"/>
            <a:ext cx="914400" cy="914400"/>
          </a:xfrm>
          <a:prstGeom prst="rect">
            <a:avLst/>
          </a:prstGeom>
        </p:spPr>
      </p:pic>
      <p:sp>
        <p:nvSpPr>
          <p:cNvPr id="16" name="Title 3">
            <a:extLst>
              <a:ext uri="{FF2B5EF4-FFF2-40B4-BE49-F238E27FC236}">
                <a16:creationId xmlns:a16="http://schemas.microsoft.com/office/drawing/2014/main" id="{7C382429-16F3-45DE-9147-87196A286B09}"/>
              </a:ext>
            </a:extLst>
          </p:cNvPr>
          <p:cNvSpPr>
            <a:spLocks noGrp="1"/>
          </p:cNvSpPr>
          <p:nvPr>
            <p:ph type="title"/>
          </p:nvPr>
        </p:nvSpPr>
        <p:spPr>
          <a:xfrm>
            <a:off x="645161" y="371718"/>
            <a:ext cx="9630389" cy="659640"/>
          </a:xfrm>
        </p:spPr>
        <p:txBody>
          <a:bodyPr/>
          <a:lstStyle/>
          <a:p>
            <a:pPr>
              <a:spcBef>
                <a:spcPts val="1200"/>
              </a:spcBef>
              <a:spcAft>
                <a:spcPts val="1200"/>
              </a:spcAft>
            </a:pPr>
            <a:r>
              <a:rPr lang="en-US" sz="3600">
                <a:solidFill>
                  <a:schemeClr val="bg1"/>
                </a:solidFill>
              </a:rPr>
              <a:t>Start small and expand the landing zone</a:t>
            </a:r>
            <a:endParaRPr lang="en-US" sz="3200">
              <a:solidFill>
                <a:schemeClr val="bg1"/>
              </a:solidFill>
            </a:endParaRPr>
          </a:p>
        </p:txBody>
      </p:sp>
    </p:spTree>
    <p:extLst>
      <p:ext uri="{BB962C8B-B14F-4D97-AF65-F5344CB8AC3E}">
        <p14:creationId xmlns:p14="http://schemas.microsoft.com/office/powerpoint/2010/main" val="369326604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 Scale landing zones</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Enterprise-scale</a:t>
            </a:r>
            <a:r>
              <a:rPr kumimoji="0" lang="en-US" sz="1800" b="0" i="0" u="none" strike="noStrike" kern="1200" cap="none" spc="0" normalizeH="0" baseline="0" noProof="0">
                <a:ln>
                  <a:noFill/>
                </a:ln>
                <a:solidFill>
                  <a:srgbClr val="000000"/>
                </a:solidFill>
                <a:effectLst/>
                <a:uLnTx/>
                <a:uFillTx/>
                <a:latin typeface="Segoe UI"/>
                <a:ea typeface="+mn-ea"/>
                <a:cs typeface="+mn-cs"/>
              </a:rPr>
              <a:t> is an </a:t>
            </a:r>
            <a:r>
              <a:rPr kumimoji="0" lang="en-US" sz="1800" b="1" i="0" u="none" strike="noStrike" kern="1200" cap="none" spc="0" normalizeH="0" baseline="0" noProof="0">
                <a:ln>
                  <a:noFill/>
                </a:ln>
                <a:solidFill>
                  <a:srgbClr val="0078D4"/>
                </a:solidFill>
                <a:effectLst/>
                <a:uLnTx/>
                <a:uFillTx/>
                <a:latin typeface="Segoe UI"/>
                <a:ea typeface="+mn-ea"/>
                <a:cs typeface="+mn-cs"/>
              </a:rPr>
              <a:t>architecture approach and</a:t>
            </a:r>
            <a:r>
              <a:rPr kumimoji="0" lang="en-US" sz="1800" b="0" i="0" u="none" strike="noStrike" kern="1200" cap="none" spc="0" normalizeH="0" baseline="0" noProof="0">
                <a:ln>
                  <a:noFill/>
                </a:ln>
                <a:solidFill>
                  <a:srgbClr val="0078D4"/>
                </a:solidFill>
                <a:effectLst/>
                <a:uLnTx/>
                <a:uFillTx/>
                <a:latin typeface="Segoe UI"/>
                <a:ea typeface="+mn-ea"/>
                <a:cs typeface="+mn-cs"/>
              </a:rPr>
              <a:t> </a:t>
            </a:r>
            <a:r>
              <a:rPr kumimoji="0" lang="en-US" sz="1800" b="1" i="0" u="none" strike="noStrike" kern="1200" cap="none" spc="0" normalizeH="0" baseline="0" noProof="0">
                <a:ln>
                  <a:noFill/>
                </a:ln>
                <a:solidFill>
                  <a:srgbClr val="0078D4"/>
                </a:solidFill>
                <a:effectLst/>
                <a:uLnTx/>
                <a:uFillTx/>
                <a:latin typeface="Segoe UI"/>
                <a:ea typeface="+mn-ea"/>
                <a:cs typeface="+mn-cs"/>
              </a:rPr>
              <a:t>reference implementation</a:t>
            </a:r>
            <a:r>
              <a:rPr kumimoji="0" lang="en-US" sz="1800" b="0" i="0" u="none" strike="noStrike" kern="1200" cap="none" spc="0" normalizeH="0" baseline="0" noProof="0">
                <a:ln>
                  <a:noFill/>
                </a:ln>
                <a:solidFill>
                  <a:srgbClr val="0078D4"/>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that enables effective </a:t>
            </a:r>
            <a:r>
              <a:rPr kumimoji="0" lang="en-US" sz="1800" b="1" i="0" u="none" strike="noStrike" kern="1200" cap="none" spc="0" normalizeH="0" baseline="0" noProof="0">
                <a:ln>
                  <a:noFill/>
                </a:ln>
                <a:solidFill>
                  <a:srgbClr val="0078D4"/>
                </a:solidFill>
                <a:effectLst/>
                <a:uLnTx/>
                <a:uFillTx/>
                <a:latin typeface="Segoe UI"/>
                <a:ea typeface="+mn-ea"/>
                <a:cs typeface="+mn-cs"/>
              </a:rPr>
              <a:t>construction</a:t>
            </a:r>
            <a:r>
              <a:rPr kumimoji="0" lang="en-US" sz="1800" b="0" i="0" u="none" strike="noStrike" kern="1200" cap="none" spc="0" normalizeH="0" baseline="0" noProof="0">
                <a:ln>
                  <a:noFill/>
                </a:ln>
                <a:solidFill>
                  <a:srgbClr val="000000"/>
                </a:solidFill>
                <a:effectLst/>
                <a:uLnTx/>
                <a:uFillTx/>
                <a:latin typeface="Segoe UI"/>
                <a:ea typeface="+mn-ea"/>
                <a:cs typeface="+mn-cs"/>
              </a:rPr>
              <a:t> and </a:t>
            </a:r>
            <a:r>
              <a:rPr kumimoji="0" lang="en-US" sz="1800" b="1" i="0" u="none" strike="noStrike" kern="1200" cap="none" spc="0" normalizeH="0" baseline="0" noProof="0">
                <a:ln>
                  <a:noFill/>
                </a:ln>
                <a:solidFill>
                  <a:srgbClr val="0078D4"/>
                </a:solidFill>
                <a:effectLst/>
                <a:uLnTx/>
                <a:uFillTx/>
                <a:latin typeface="Segoe UI"/>
                <a:ea typeface="+mn-ea"/>
                <a:cs typeface="+mn-cs"/>
              </a:rPr>
              <a:t>operationalization</a:t>
            </a:r>
            <a:r>
              <a:rPr kumimoji="0" lang="en-US" sz="1800" b="0" i="0" u="none" strike="noStrike" kern="1200" cap="none" spc="0" normalizeH="0" baseline="0" noProof="0">
                <a:ln>
                  <a:noFill/>
                </a:ln>
                <a:solidFill>
                  <a:srgbClr val="000000"/>
                </a:solidFill>
                <a:effectLst/>
                <a:uLnTx/>
                <a:uFillTx/>
                <a:latin typeface="Segoe UI"/>
                <a:ea typeface="+mn-ea"/>
                <a:cs typeface="+mn-cs"/>
              </a:rPr>
              <a:t> of landing zones on Azure, at scale and </a:t>
            </a:r>
            <a:r>
              <a:rPr kumimoji="0" lang="en-US" sz="1800" b="1" i="0" u="none" strike="noStrike" kern="1200" cap="none" spc="0" normalizeH="0" baseline="0" noProof="0">
                <a:ln>
                  <a:noFill/>
                </a:ln>
                <a:solidFill>
                  <a:srgbClr val="0078D4"/>
                </a:solidFill>
                <a:effectLst/>
                <a:uLnTx/>
                <a:uFillTx/>
                <a:latin typeface="Segoe UI"/>
                <a:ea typeface="+mn-ea"/>
                <a:cs typeface="+mn-cs"/>
              </a:rPr>
              <a:t>aligned</a:t>
            </a:r>
            <a:r>
              <a:rPr kumimoji="0" lang="en-US" sz="1800" b="0" i="0" u="none" strike="noStrike" kern="1200" cap="none" spc="0" normalizeH="0" baseline="0" noProof="0">
                <a:ln>
                  <a:noFill/>
                </a:ln>
                <a:solidFill>
                  <a:srgbClr val="000000"/>
                </a:solidFill>
                <a:effectLst/>
                <a:uLnTx/>
                <a:uFillTx/>
                <a:latin typeface="Segoe UI"/>
                <a:ea typeface="+mn-ea"/>
                <a:cs typeface="+mn-cs"/>
              </a:rPr>
              <a:t> with </a:t>
            </a:r>
            <a:r>
              <a:rPr kumimoji="0" lang="en-US" sz="1800" b="1" i="0" u="none" strike="noStrike" kern="1200" cap="none" spc="0" normalizeH="0" baseline="0" noProof="0">
                <a:ln>
                  <a:noFill/>
                </a:ln>
                <a:solidFill>
                  <a:srgbClr val="0078D4"/>
                </a:solidFill>
                <a:effectLst/>
                <a:uLnTx/>
                <a:uFillTx/>
                <a:latin typeface="Segoe UI"/>
                <a:ea typeface="+mn-ea"/>
                <a:cs typeface="+mn-cs"/>
              </a:rPr>
              <a:t>Azure Roadmap </a:t>
            </a:r>
            <a:r>
              <a:rPr kumimoji="0" lang="en-US" sz="1800" b="0" i="0" u="none" strike="noStrike" kern="1200" cap="none" spc="0" normalizeH="0" baseline="0" noProof="0">
                <a:ln>
                  <a:noFill/>
                </a:ln>
                <a:solidFill>
                  <a:srgbClr val="000000"/>
                </a:solidFill>
                <a:effectLst/>
                <a:uLnTx/>
                <a:uFillTx/>
                <a:latin typeface="Segoe UI"/>
                <a:ea typeface="+mn-ea"/>
                <a:cs typeface="+mn-cs"/>
              </a:rPr>
              <a:t>and </a:t>
            </a:r>
            <a:r>
              <a:rPr kumimoji="0" lang="en-US" sz="1800" b="1" i="0" u="none" strike="noStrike" kern="1200" cap="none" spc="0" normalizeH="0" baseline="0" noProof="0">
                <a:ln>
                  <a:noFill/>
                </a:ln>
                <a:solidFill>
                  <a:srgbClr val="0078D4"/>
                </a:solidFill>
                <a:effectLst/>
                <a:uLnTx/>
                <a:uFillTx/>
                <a:latin typeface="Segoe UI"/>
                <a:ea typeface="+mn-ea"/>
                <a:cs typeface="+mn-cs"/>
              </a:rPr>
              <a:t>Cloud Adoption Framework</a:t>
            </a:r>
            <a:r>
              <a:rPr kumimoji="0" lang="en-US" sz="1800" b="0" i="0" u="none" strike="noStrike" kern="1200" cap="none" spc="0" normalizeH="0" baseline="0" noProof="0">
                <a:ln>
                  <a:noFill/>
                </a:ln>
                <a:solidFill>
                  <a:srgbClr val="000000"/>
                </a:solidFill>
                <a:effectLst/>
                <a:uLnTx/>
                <a:uFillTx/>
                <a:latin typeface="Segoe UI"/>
                <a:ea typeface="+mn-ea"/>
                <a:cs typeface="+mn-cs"/>
              </a:rPr>
              <a:t>.</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1"/>
            <a:ext cx="2824862" cy="1200329"/>
          </a:xfrm>
          <a:prstGeom prst="rect">
            <a:avLst/>
          </a:prstGeom>
        </p:spPr>
        <p:txBody>
          <a:bodyPr vert="horz" wrap="square" lIns="0" tIns="0" rIns="0" bIns="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Semilight"/>
              </a:rPr>
              <a:t>Authoritative </a:t>
            </a:r>
            <a:br>
              <a:rPr kumimoji="0" lang="en-GB" sz="2000" b="0" i="0" u="none" strike="noStrike" kern="1200" cap="none" spc="0" normalizeH="0" baseline="0" noProof="0">
                <a:ln>
                  <a:noFill/>
                </a:ln>
                <a:solidFill>
                  <a:srgbClr val="000000">
                    <a:tint val="75000"/>
                  </a:srgbClr>
                </a:solidFill>
                <a:effectLst/>
                <a:uLnTx/>
                <a:uFillTx/>
                <a:latin typeface="Segoe UI"/>
                <a:ea typeface="+mn-ea"/>
                <a:cs typeface="Segoe UI Semilight"/>
              </a:rPr>
            </a:br>
            <a:r>
              <a:rPr kumimoji="0" lang="en-GB" sz="2000" b="0" i="0" u="none" strike="noStrike" kern="1200" cap="none" spc="0" normalizeH="0" baseline="0" noProof="0">
                <a:ln>
                  <a:noFill/>
                </a:ln>
                <a:solidFill>
                  <a:srgbClr val="000000"/>
                </a:solidFill>
                <a:effectLst/>
                <a:uLnTx/>
                <a:uFillTx/>
                <a:latin typeface="Segoe UI"/>
                <a:ea typeface="+mn-ea"/>
                <a:cs typeface="Segoe UI Semilight"/>
              </a:rPr>
              <a:t>Provides holistic design decision framework for Azure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sng" strike="noStrike" kern="1200" cap="none" spc="0" normalizeH="0" baseline="0" noProof="0">
              <a:ln>
                <a:noFill/>
              </a:ln>
              <a:solidFill>
                <a:srgbClr val="000000">
                  <a:tint val="75000"/>
                </a:srgb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B13AB83-968B-40E7-B792-E9029010F9A2}"/>
              </a:ext>
            </a:extLst>
          </p:cNvPr>
          <p:cNvSpPr/>
          <p:nvPr/>
        </p:nvSpPr>
        <p:spPr>
          <a:xfrm>
            <a:off x="4634797" y="2228672"/>
            <a:ext cx="2824862"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Semilight"/>
              </a:rPr>
              <a:t>Proven</a:t>
            </a:r>
            <a:r>
              <a:rPr kumimoji="0" lang="en-GB" sz="1800" b="0" i="0" u="none" strike="noStrike" kern="1200" cap="none" spc="0" normalizeH="0" baseline="0" noProof="0">
                <a:ln>
                  <a:noFill/>
                </a:ln>
                <a:solidFill>
                  <a:srgbClr val="000000"/>
                </a:solidFill>
                <a:effectLst/>
                <a:uLnTx/>
                <a:uFillTx/>
                <a:latin typeface="Segoe UI"/>
                <a:ea typeface="+mn-ea"/>
                <a:cs typeface="Segoe UI Semiligh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a:ea typeface="+mn-ea"/>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1"/>
            <a:ext cx="2824862"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Semilight"/>
              </a:rPr>
              <a:t>Prescriptive</a:t>
            </a:r>
            <a:r>
              <a:rPr kumimoji="0" lang="en-GB" sz="1800" b="0" i="0" u="none" strike="noStrike" kern="1200" cap="none" spc="0" normalizeH="0" baseline="0" noProof="0">
                <a:ln>
                  <a:noFill/>
                </a:ln>
                <a:solidFill>
                  <a:srgbClr val="000000"/>
                </a:solidFill>
                <a:effectLst/>
                <a:uLnTx/>
                <a:uFillTx/>
                <a:latin typeface="Segoe UI"/>
                <a:ea typeface="+mn-ea"/>
                <a:cs typeface="Segoe UI Semilight"/>
              </a:rPr>
              <a:t> </a:t>
            </a:r>
            <a:br>
              <a:rPr kumimoji="0" lang="en-GB" sz="1800" b="0" i="0" u="none" strike="noStrike" kern="1200" cap="none" spc="0" normalizeH="0" baseline="0" noProof="0">
                <a:ln>
                  <a:noFill/>
                </a:ln>
                <a:solidFill>
                  <a:srgbClr val="000000"/>
                </a:solidFill>
                <a:effectLst/>
                <a:uLnTx/>
                <a:uFillTx/>
                <a:latin typeface="Segoe UI"/>
                <a:ea typeface="+mn-ea"/>
                <a:cs typeface="Segoe UI Semilight"/>
              </a:rPr>
            </a:br>
            <a:r>
              <a:rPr kumimoji="0" lang="en-GB" sz="1800" b="0" i="0" u="none" strike="noStrike" kern="1200" cap="none" spc="0" normalizeH="0" baseline="0" noProof="0">
                <a:ln>
                  <a:noFill/>
                </a:ln>
                <a:solidFill>
                  <a:srgbClr val="000000"/>
                </a:solidFill>
                <a:effectLst/>
                <a:uLnTx/>
                <a:uFillTx/>
                <a:latin typeface="Segoe UI"/>
                <a:ea typeface="+mn-ea"/>
                <a:cs typeface="Segoe UI Semilight"/>
              </a:rPr>
              <a:t>Apply this on "Monday Morning" in customer environment.</a:t>
            </a:r>
          </a:p>
        </p:txBody>
      </p:sp>
    </p:spTree>
    <p:extLst>
      <p:ext uri="{BB962C8B-B14F-4D97-AF65-F5344CB8AC3E}">
        <p14:creationId xmlns:p14="http://schemas.microsoft.com/office/powerpoint/2010/main" val="3259587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457200"/>
            <a:ext cx="11018520" cy="553998"/>
          </a:xfrm>
          <a:prstGeom prst="rect">
            <a:avLst/>
          </a:prstGeom>
        </p:spPr>
        <p:txBody>
          <a:bodyPr wrap="square" anchor="t">
            <a:normAutofit/>
          </a:bodyPr>
          <a:lstStyle/>
          <a:p>
            <a:r>
              <a:rPr lang="en-US" b="1"/>
              <a:t>Enterprise-scale Design Principles</a:t>
            </a:r>
            <a:endParaRPr lang="en-GB"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28643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7656278" y="0"/>
            <a:ext cx="4596681"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8" y="552863"/>
            <a:ext cx="6851295" cy="647878"/>
          </a:xfrm>
        </p:spPr>
        <p:txBody>
          <a:bodyPr>
            <a:noAutofit/>
          </a:bodyPr>
          <a:lstStyle/>
          <a:p>
            <a:r>
              <a:rPr lang="en-US" b="1">
                <a:cs typeface="Segoe UI Semibold" panose="020B0702040204020203" pitchFamily="34" charset="0"/>
              </a:rPr>
              <a:t>Getting Started</a:t>
            </a:r>
            <a:r>
              <a:rPr lang="en-US" sz="3600" b="1">
                <a:cs typeface="Segoe UI Semibold" panose="020B0702040204020203" pitchFamily="34" charset="0"/>
              </a:rPr>
              <a:t>: </a:t>
            </a:r>
            <a:r>
              <a:rPr lang="en-US" sz="3600" b="1"/>
              <a:t>Enterprise scale</a:t>
            </a:r>
            <a:endParaRPr lang="en-US" sz="3600" b="1">
              <a:cs typeface="Segoe UI Semibold" panose="020B0702040204020203" pitchFamily="34" charset="0"/>
            </a:endParaRP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456978" y="5113351"/>
            <a:ext cx="7045765" cy="155075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mn-cs"/>
              </a:rPr>
              <a:t>Call to Action:</a:t>
            </a:r>
          </a:p>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mn-cs"/>
              </a:rPr>
              <a:t>Review the Enterprise-scale landing zones </a:t>
            </a:r>
            <a:r>
              <a:rPr kumimoji="0" lang="en-US" sz="1800" b="0"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mn-cs"/>
                <a:hlinkClick r:id="rId4"/>
              </a:rPr>
              <a:t>Architecture guidance</a:t>
            </a:r>
          </a:p>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Review the Enterprise-scale landing zones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5"/>
              </a:rPr>
              <a:t>implementation guidelines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mn-cs"/>
              </a:rPr>
              <a:t>Review and deploy a </a:t>
            </a:r>
            <a:r>
              <a:rPr kumimoji="0" lang="en-US" sz="1800" b="0"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mn-cs"/>
                <a:hlinkClick r:id="rId6"/>
              </a:rPr>
              <a:t>reference implementation</a:t>
            </a:r>
            <a:r>
              <a:rPr kumimoji="0" lang="en-US" sz="1800" b="0"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mn-cs"/>
              </a:rPr>
              <a:t>: </a:t>
            </a:r>
          </a:p>
          <a:p>
            <a:pPr marL="0" marR="0" lvl="0" indent="0" algn="l" defTabSz="914554" rtl="0" eaLnBrk="1" fontAlgn="auto" latinLnBrk="0" hangingPunct="1">
              <a:lnSpc>
                <a:spcPct val="10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0B6D8C6-C1A0-4DB0-A93A-DEFEFBF3F263}"/>
              </a:ext>
            </a:extLst>
          </p:cNvPr>
          <p:cNvPicPr>
            <a:picLocks noChangeAspect="1"/>
          </p:cNvPicPr>
          <p:nvPr/>
        </p:nvPicPr>
        <p:blipFill>
          <a:blip r:embed="rId7"/>
          <a:stretch>
            <a:fillRect/>
          </a:stretch>
        </p:blipFill>
        <p:spPr>
          <a:xfrm>
            <a:off x="7786033" y="117763"/>
            <a:ext cx="4322840" cy="2646707"/>
          </a:xfrm>
          <a:prstGeom prst="rect">
            <a:avLst/>
          </a:prstGeom>
        </p:spPr>
      </p:pic>
      <p:pic>
        <p:nvPicPr>
          <p:cNvPr id="12" name="Picture 11">
            <a:extLst>
              <a:ext uri="{FF2B5EF4-FFF2-40B4-BE49-F238E27FC236}">
                <a16:creationId xmlns:a16="http://schemas.microsoft.com/office/drawing/2014/main" id="{FD698126-E21D-4455-B807-ABB8F01FCDAB}"/>
              </a:ext>
            </a:extLst>
          </p:cNvPr>
          <p:cNvPicPr>
            <a:picLocks noChangeAspect="1"/>
          </p:cNvPicPr>
          <p:nvPr/>
        </p:nvPicPr>
        <p:blipFill>
          <a:blip r:embed="rId8"/>
          <a:stretch>
            <a:fillRect/>
          </a:stretch>
        </p:blipFill>
        <p:spPr>
          <a:xfrm>
            <a:off x="7786032" y="2882232"/>
            <a:ext cx="4322839" cy="3708721"/>
          </a:xfrm>
          <a:prstGeom prst="rect">
            <a:avLst/>
          </a:prstGeom>
        </p:spPr>
      </p:pic>
      <p:pic>
        <p:nvPicPr>
          <p:cNvPr id="15" name="Picture 14">
            <a:extLst>
              <a:ext uri="{FF2B5EF4-FFF2-40B4-BE49-F238E27FC236}">
                <a16:creationId xmlns:a16="http://schemas.microsoft.com/office/drawing/2014/main" id="{A3B22C63-3160-47D3-BBBA-65152D1A0A3D}"/>
              </a:ext>
            </a:extLst>
          </p:cNvPr>
          <p:cNvPicPr>
            <a:picLocks noChangeAspect="1"/>
          </p:cNvPicPr>
          <p:nvPr/>
        </p:nvPicPr>
        <p:blipFill>
          <a:blip r:embed="rId9"/>
          <a:stretch>
            <a:fillRect/>
          </a:stretch>
        </p:blipFill>
        <p:spPr>
          <a:xfrm>
            <a:off x="456978" y="1441116"/>
            <a:ext cx="6841268" cy="3546520"/>
          </a:xfrm>
          <a:prstGeom prst="rect">
            <a:avLst/>
          </a:prstGeom>
        </p:spPr>
      </p:pic>
    </p:spTree>
    <p:custDataLst>
      <p:tags r:id="rId1"/>
    </p:custDataLst>
    <p:extLst>
      <p:ext uri="{BB962C8B-B14F-4D97-AF65-F5344CB8AC3E}">
        <p14:creationId xmlns:p14="http://schemas.microsoft.com/office/powerpoint/2010/main" val="283789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A523-44F1-4897-81D9-3DE36A002CD5}"/>
              </a:ext>
            </a:extLst>
          </p:cNvPr>
          <p:cNvSpPr>
            <a:spLocks noGrp="1"/>
          </p:cNvSpPr>
          <p:nvPr>
            <p:ph type="title"/>
          </p:nvPr>
        </p:nvSpPr>
        <p:spPr>
          <a:xfrm>
            <a:off x="585216" y="2534625"/>
            <a:ext cx="6882384" cy="997196"/>
          </a:xfrm>
        </p:spPr>
        <p:txBody>
          <a:bodyPr/>
          <a:lstStyle/>
          <a:p>
            <a:r>
              <a:rPr lang="en-US"/>
              <a:t>Demo Getting started with Azure landing zones</a:t>
            </a:r>
          </a:p>
        </p:txBody>
      </p:sp>
      <p:sp>
        <p:nvSpPr>
          <p:cNvPr id="3" name="Text Placeholder 2">
            <a:extLst>
              <a:ext uri="{FF2B5EF4-FFF2-40B4-BE49-F238E27FC236}">
                <a16:creationId xmlns:a16="http://schemas.microsoft.com/office/drawing/2014/main" id="{3C652DF2-5C1F-4486-AB07-4301021BF6FF}"/>
              </a:ext>
            </a:extLst>
          </p:cNvPr>
          <p:cNvSpPr>
            <a:spLocks noGrp="1"/>
          </p:cNvSpPr>
          <p:nvPr>
            <p:ph type="body" sz="quarter" idx="12"/>
          </p:nvPr>
        </p:nvSpPr>
        <p:spPr/>
        <p:txBody>
          <a:bodyPr/>
          <a:lstStyle/>
          <a:p>
            <a:r>
              <a:rPr lang="en-US"/>
              <a:t>Rob Kuehfus</a:t>
            </a:r>
          </a:p>
        </p:txBody>
      </p:sp>
    </p:spTree>
    <p:extLst>
      <p:ext uri="{BB962C8B-B14F-4D97-AF65-F5344CB8AC3E}">
        <p14:creationId xmlns:p14="http://schemas.microsoft.com/office/powerpoint/2010/main" val="61217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00109A-E8B2-47FB-89BB-AF5E0A30DB26}"/>
              </a:ext>
            </a:extLst>
          </p:cNvPr>
          <p:cNvGraphicFramePr>
            <a:graphicFrameLocks noGrp="1"/>
          </p:cNvGraphicFramePr>
          <p:nvPr>
            <p:ph idx="1"/>
          </p:nvPr>
        </p:nvGraphicFramePr>
        <p:xfrm>
          <a:off x="9071" y="560443"/>
          <a:ext cx="12192000" cy="947126"/>
        </p:xfrm>
        <a:graphic>
          <a:graphicData uri="http://schemas.openxmlformats.org/drawingml/2006/table">
            <a:tbl>
              <a:tblPr firstRow="1" bandRow="1">
                <a:tableStyleId>{5C22544A-7EE6-4342-B048-85BDC9FD1C3A}</a:tableStyleId>
              </a:tblPr>
              <a:tblGrid>
                <a:gridCol w="4200525">
                  <a:extLst>
                    <a:ext uri="{9D8B030D-6E8A-4147-A177-3AD203B41FA5}">
                      <a16:colId xmlns:a16="http://schemas.microsoft.com/office/drawing/2014/main" val="1562385120"/>
                    </a:ext>
                  </a:extLst>
                </a:gridCol>
                <a:gridCol w="3884904">
                  <a:extLst>
                    <a:ext uri="{9D8B030D-6E8A-4147-A177-3AD203B41FA5}">
                      <a16:colId xmlns:a16="http://schemas.microsoft.com/office/drawing/2014/main" val="2375098981"/>
                    </a:ext>
                  </a:extLst>
                </a:gridCol>
                <a:gridCol w="4106571">
                  <a:extLst>
                    <a:ext uri="{9D8B030D-6E8A-4147-A177-3AD203B41FA5}">
                      <a16:colId xmlns:a16="http://schemas.microsoft.com/office/drawing/2014/main" val="1242463427"/>
                    </a:ext>
                  </a:extLst>
                </a:gridCol>
              </a:tblGrid>
              <a:tr h="2525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lt1"/>
                          </a:solidFill>
                          <a:effectLst/>
                          <a:latin typeface="+mn-lt"/>
                          <a:ea typeface="+mn-ea"/>
                          <a:cs typeface="+mn-cs"/>
                        </a:rPr>
                        <a:t>Initial considerations</a:t>
                      </a:r>
                    </a:p>
                  </a:txBody>
                  <a:tcPr/>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2719783763"/>
                  </a:ext>
                </a:extLst>
              </a:tr>
              <a:tr h="255430">
                <a:tc>
                  <a:txBody>
                    <a:bodyPr/>
                    <a:lstStyle/>
                    <a:p>
                      <a:pPr lvl="0">
                        <a:buNone/>
                      </a:pPr>
                      <a:r>
                        <a:rPr lang="en-US" sz="1100" b="0" dirty="0"/>
                        <a:t>Operating model alignment</a:t>
                      </a:r>
                    </a:p>
                  </a:txBody>
                  <a:tcPr/>
                </a:tc>
                <a:tc>
                  <a:txBody>
                    <a:bodyPr/>
                    <a:lstStyle/>
                    <a:p>
                      <a:pPr lvl="0" algn="ctr">
                        <a:buNone/>
                      </a:pPr>
                      <a:r>
                        <a:rPr lang="en-US" sz="1000" dirty="0"/>
                        <a:t>Centralized Operations</a:t>
                      </a:r>
                    </a:p>
                  </a:txBody>
                  <a:tcPr/>
                </a:tc>
                <a:tc>
                  <a:txBody>
                    <a:bodyPr/>
                    <a:lstStyle/>
                    <a:p>
                      <a:pPr lvl="0" algn="ctr">
                        <a:buNone/>
                      </a:pPr>
                      <a:r>
                        <a:rPr lang="en-US" sz="1000" dirty="0"/>
                        <a:t>Enterprise Operations</a:t>
                      </a:r>
                    </a:p>
                  </a:txBody>
                  <a:tcPr/>
                </a:tc>
                <a:extLst>
                  <a:ext uri="{0D108BD9-81ED-4DB2-BD59-A6C34878D82A}">
                    <a16:rowId xmlns:a16="http://schemas.microsoft.com/office/drawing/2014/main" val="322275901"/>
                  </a:ext>
                </a:extLst>
              </a:tr>
              <a:tr h="428966">
                <a:tc>
                  <a:txBody>
                    <a:bodyPr/>
                    <a:lstStyle/>
                    <a:p>
                      <a:r>
                        <a:rPr lang="en-US" sz="1100" dirty="0"/>
                        <a:t>Provides a baseline architecture/environment</a:t>
                      </a:r>
                    </a:p>
                  </a:txBody>
                  <a:tcPr/>
                </a:tc>
                <a:tc>
                  <a:txBody>
                    <a:bodyPr/>
                    <a:lstStyle/>
                    <a:p>
                      <a:pPr lvl="0" algn="ctr">
                        <a:buNone/>
                      </a:pPr>
                      <a:r>
                        <a:rPr lang="en-US" sz="1000" dirty="0"/>
                        <a:t>Simple starting point to </a:t>
                      </a:r>
                      <a:r>
                        <a:rPr lang="en-US" sz="1000" b="1" dirty="0"/>
                        <a:t>build your own solution</a:t>
                      </a:r>
                      <a:r>
                        <a:rPr lang="en-US" sz="1000" dirty="0"/>
                        <a:t> with minimal subscriptions (scale only as needed)</a:t>
                      </a:r>
                    </a:p>
                  </a:txBody>
                  <a:tcPr/>
                </a:tc>
                <a:tc>
                  <a:txBody>
                    <a:bodyPr/>
                    <a:lstStyle/>
                    <a:p>
                      <a:pPr algn="ctr"/>
                      <a:r>
                        <a:rPr lang="en-US" sz="1000" dirty="0"/>
                        <a:t>Yes, for the entire Azure tenant regardless of customer’s scale-point, includes </a:t>
                      </a:r>
                      <a:r>
                        <a:rPr lang="en-US" sz="1000" b="1" dirty="0"/>
                        <a:t>cloud-native operations</a:t>
                      </a:r>
                    </a:p>
                  </a:txBody>
                  <a:tcPr/>
                </a:tc>
                <a:extLst>
                  <a:ext uri="{0D108BD9-81ED-4DB2-BD59-A6C34878D82A}">
                    <a16:rowId xmlns:a16="http://schemas.microsoft.com/office/drawing/2014/main" val="2185062573"/>
                  </a:ext>
                </a:extLst>
              </a:tr>
            </a:tbl>
          </a:graphicData>
        </a:graphic>
      </p:graphicFrame>
      <p:graphicFrame>
        <p:nvGraphicFramePr>
          <p:cNvPr id="3" name="Table 2">
            <a:extLst>
              <a:ext uri="{FF2B5EF4-FFF2-40B4-BE49-F238E27FC236}">
                <a16:creationId xmlns:a16="http://schemas.microsoft.com/office/drawing/2014/main" id="{ACF2E427-FD7A-4D75-879B-91DD91D47AB1}"/>
              </a:ext>
            </a:extLst>
          </p:cNvPr>
          <p:cNvGraphicFramePr/>
          <p:nvPr/>
        </p:nvGraphicFramePr>
        <p:xfrm>
          <a:off x="27210" y="4385511"/>
          <a:ext cx="12192000" cy="1557438"/>
        </p:xfrm>
        <a:graphic>
          <a:graphicData uri="http://schemas.openxmlformats.org/drawingml/2006/table">
            <a:tbl>
              <a:tblPr firstRow="1" bandRow="1">
                <a:tableStyleId>{5C22544A-7EE6-4342-B048-85BDC9FD1C3A}</a:tableStyleId>
              </a:tblPr>
              <a:tblGrid>
                <a:gridCol w="4201512">
                  <a:extLst>
                    <a:ext uri="{9D8B030D-6E8A-4147-A177-3AD203B41FA5}">
                      <a16:colId xmlns:a16="http://schemas.microsoft.com/office/drawing/2014/main" val="455105663"/>
                    </a:ext>
                  </a:extLst>
                </a:gridCol>
                <a:gridCol w="3884177">
                  <a:extLst>
                    <a:ext uri="{9D8B030D-6E8A-4147-A177-3AD203B41FA5}">
                      <a16:colId xmlns:a16="http://schemas.microsoft.com/office/drawing/2014/main" val="2259140334"/>
                    </a:ext>
                  </a:extLst>
                </a:gridCol>
                <a:gridCol w="4106311">
                  <a:extLst>
                    <a:ext uri="{9D8B030D-6E8A-4147-A177-3AD203B41FA5}">
                      <a16:colId xmlns:a16="http://schemas.microsoft.com/office/drawing/2014/main" val="1828274402"/>
                    </a:ext>
                  </a:extLst>
                </a:gridCol>
              </a:tblGrid>
              <a:tr h="194816">
                <a:tc>
                  <a:txBody>
                    <a:bodyPr/>
                    <a:lstStyle/>
                    <a:p>
                      <a:pPr algn="l" fontAlgn="t">
                        <a:spcBef>
                          <a:spcPts val="0"/>
                        </a:spcBef>
                        <a:spcAft>
                          <a:spcPts val="0"/>
                        </a:spcAft>
                      </a:pPr>
                      <a:r>
                        <a:rPr lang="en-US" sz="1100" u="none" strike="noStrike" dirty="0">
                          <a:effectLst/>
                        </a:rPr>
                        <a:t>Deployment considerations</a:t>
                      </a:r>
                      <a:endParaRPr lang="en-US" sz="1100" b="0" i="0" u="none" strike="noStrike" dirty="0">
                        <a:effectLst/>
                        <a:latin typeface="Arial" panose="020B0604020202020204" pitchFamily="34" charset="0"/>
                      </a:endParaRPr>
                    </a:p>
                  </a:txBody>
                  <a:tcPr marL="78635" marR="78635" marT="39318" marB="39318"/>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1731841115"/>
                  </a:ext>
                </a:extLst>
              </a:tr>
              <a:tr h="378433">
                <a:tc>
                  <a:txBody>
                    <a:bodyPr/>
                    <a:lstStyle/>
                    <a:p>
                      <a:pPr algn="l" fontAlgn="t">
                        <a:spcBef>
                          <a:spcPts val="0"/>
                        </a:spcBef>
                        <a:spcAft>
                          <a:spcPts val="0"/>
                        </a:spcAft>
                      </a:pPr>
                      <a:r>
                        <a:rPr lang="en-US" sz="900" u="none" strike="noStrike">
                          <a:effectLst/>
                        </a:rPr>
                        <a:t>Best-practices from cloud provider</a:t>
                      </a:r>
                      <a:endParaRPr lang="en-US" sz="1500" b="0" i="0" u="none" strike="noStrike">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dirty="0">
                          <a:effectLst/>
                        </a:rPr>
                        <a:t>Yes, Additional best practices added using CAF methodologies to apply security, governance, compliance</a:t>
                      </a:r>
                      <a:endParaRPr lang="en-US" sz="1500" b="0" i="0" u="none" strike="noStrike" dirty="0">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a:effectLst/>
                        </a:rPr>
                        <a:t>Yes</a:t>
                      </a:r>
                      <a:endParaRPr lang="en-US" sz="1500" b="0" i="0" u="none" strike="noStrike">
                        <a:effectLst/>
                        <a:latin typeface="Arial" panose="020B0604020202020204" pitchFamily="34" charset="0"/>
                      </a:endParaRPr>
                    </a:p>
                  </a:txBody>
                  <a:tcPr marL="78635" marR="78635" marT="39318" marB="39318"/>
                </a:tc>
                <a:extLst>
                  <a:ext uri="{0D108BD9-81ED-4DB2-BD59-A6C34878D82A}">
                    <a16:rowId xmlns:a16="http://schemas.microsoft.com/office/drawing/2014/main" val="3491172319"/>
                  </a:ext>
                </a:extLst>
              </a:tr>
              <a:tr h="541492">
                <a:tc>
                  <a:txBody>
                    <a:bodyPr/>
                    <a:lstStyle/>
                    <a:p>
                      <a:pPr marL="0" marR="0" indent="0" algn="l" rtl="0" eaLnBrk="1" fontAlgn="auto" latinLnBrk="0" hangingPunct="1">
                        <a:spcBef>
                          <a:spcPts val="0"/>
                        </a:spcBef>
                        <a:spcAft>
                          <a:spcPts val="0"/>
                        </a:spcAft>
                      </a:pPr>
                      <a:r>
                        <a:rPr lang="en-US" sz="900" u="none" strike="noStrike" dirty="0">
                          <a:effectLst/>
                        </a:rPr>
                        <a:t>All critical services are present and properly configured according to recommend best practices for identity &amp; access management, governance, security, network and logging</a:t>
                      </a:r>
                      <a:endParaRPr lang="en-US" sz="1500" b="0" i="0" u="none" strike="noStrike" dirty="0">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a:effectLst/>
                        </a:rPr>
                        <a:t>Partial. Some resources are deployed. Additional offerings aligned to CAF methodologies required to apply best practices to support security, governance, &amp; compliance.</a:t>
                      </a:r>
                      <a:endParaRPr lang="en-US" sz="1500" b="0" i="0" u="none" strike="noStrike">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a:effectLst/>
                        </a:rPr>
                        <a:t>Yes, using a multi-subscription design, aligned with Azure platform roadmap</a:t>
                      </a:r>
                      <a:endParaRPr lang="en-US" sz="1500" b="0" i="0" u="none" strike="noStrike">
                        <a:effectLst/>
                        <a:latin typeface="Arial" panose="020B0604020202020204" pitchFamily="34" charset="0"/>
                      </a:endParaRPr>
                    </a:p>
                  </a:txBody>
                  <a:tcPr marL="78635" marR="78635" marT="39318" marB="39318"/>
                </a:tc>
                <a:extLst>
                  <a:ext uri="{0D108BD9-81ED-4DB2-BD59-A6C34878D82A}">
                    <a16:rowId xmlns:a16="http://schemas.microsoft.com/office/drawing/2014/main" val="3514337902"/>
                  </a:ext>
                </a:extLst>
              </a:tr>
              <a:tr h="378433">
                <a:tc>
                  <a:txBody>
                    <a:bodyPr/>
                    <a:lstStyle/>
                    <a:p>
                      <a:pPr algn="l" fontAlgn="t">
                        <a:spcBef>
                          <a:spcPts val="0"/>
                        </a:spcBef>
                        <a:spcAft>
                          <a:spcPts val="0"/>
                        </a:spcAft>
                      </a:pPr>
                      <a:r>
                        <a:rPr lang="en-US" sz="900" u="none" strike="noStrike" dirty="0">
                          <a:effectLst/>
                        </a:rPr>
                        <a:t>Automation capabilities (</a:t>
                      </a:r>
                      <a:r>
                        <a:rPr lang="en-US" sz="900" u="none" strike="noStrike" dirty="0" err="1">
                          <a:effectLst/>
                        </a:rPr>
                        <a:t>IaC</a:t>
                      </a:r>
                      <a:r>
                        <a:rPr lang="en-US" sz="900" u="none" strike="noStrike" dirty="0">
                          <a:effectLst/>
                        </a:rPr>
                        <a:t>/DevOps)</a:t>
                      </a:r>
                      <a:endParaRPr lang="en-US" sz="1500" b="0" i="0" u="none" strike="noStrike" dirty="0">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dirty="0">
                          <a:effectLst/>
                        </a:rPr>
                        <a:t>Yes: ARM, Policy, Blueprint</a:t>
                      </a:r>
                      <a:endParaRPr lang="en-US" sz="1500" u="none" strike="noStrike" dirty="0">
                        <a:effectLst/>
                      </a:endParaRPr>
                    </a:p>
                    <a:p>
                      <a:pPr marL="0" algn="ctr" fontAlgn="t">
                        <a:spcBef>
                          <a:spcPts val="0"/>
                        </a:spcBef>
                        <a:spcAft>
                          <a:spcPts val="0"/>
                        </a:spcAft>
                      </a:pPr>
                      <a:r>
                        <a:rPr lang="en-US" sz="900" u="none" strike="noStrike" dirty="0">
                          <a:effectLst/>
                        </a:rPr>
                        <a:t>Could create your own CICD pipeline</a:t>
                      </a:r>
                      <a:endParaRPr lang="en-US" sz="1500" b="0" i="0" u="none" strike="noStrike" dirty="0">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dirty="0">
                          <a:effectLst/>
                        </a:rPr>
                        <a:t>Yes: ARM, Policy, GitHub/</a:t>
                      </a:r>
                      <a:r>
                        <a:rPr lang="en-US" sz="900" u="none" strike="noStrike" dirty="0" err="1">
                          <a:effectLst/>
                        </a:rPr>
                        <a:t>AzureDevOps</a:t>
                      </a:r>
                      <a:endParaRPr lang="en-US" sz="1500" u="none" strike="noStrike" dirty="0">
                        <a:effectLst/>
                      </a:endParaRPr>
                    </a:p>
                    <a:p>
                      <a:pPr marL="0" algn="ctr" fontAlgn="t">
                        <a:spcBef>
                          <a:spcPts val="0"/>
                        </a:spcBef>
                        <a:spcAft>
                          <a:spcPts val="0"/>
                        </a:spcAft>
                      </a:pPr>
                      <a:r>
                        <a:rPr lang="en-US" sz="900" u="none" strike="noStrike" dirty="0">
                          <a:effectLst/>
                        </a:rPr>
                        <a:t>CICD pipeline option include</a:t>
                      </a:r>
                      <a:endParaRPr lang="en-US" sz="1500" b="0" i="0" u="none" strike="noStrike" dirty="0">
                        <a:effectLst/>
                        <a:latin typeface="Arial" panose="020B0604020202020204" pitchFamily="34" charset="0"/>
                      </a:endParaRPr>
                    </a:p>
                  </a:txBody>
                  <a:tcPr marL="78635" marR="78635" marT="39318" marB="39318"/>
                </a:tc>
                <a:extLst>
                  <a:ext uri="{0D108BD9-81ED-4DB2-BD59-A6C34878D82A}">
                    <a16:rowId xmlns:a16="http://schemas.microsoft.com/office/drawing/2014/main" val="4291327859"/>
                  </a:ext>
                </a:extLst>
              </a:tr>
            </a:tbl>
          </a:graphicData>
        </a:graphic>
      </p:graphicFrame>
      <p:graphicFrame>
        <p:nvGraphicFramePr>
          <p:cNvPr id="6" name="Table 5">
            <a:extLst>
              <a:ext uri="{FF2B5EF4-FFF2-40B4-BE49-F238E27FC236}">
                <a16:creationId xmlns:a16="http://schemas.microsoft.com/office/drawing/2014/main" id="{7663277E-17A1-489C-BD6A-2C6DA8E47A3D}"/>
              </a:ext>
            </a:extLst>
          </p:cNvPr>
          <p:cNvGraphicFramePr/>
          <p:nvPr/>
        </p:nvGraphicFramePr>
        <p:xfrm>
          <a:off x="27210" y="3163526"/>
          <a:ext cx="12182930" cy="1182117"/>
        </p:xfrm>
        <a:graphic>
          <a:graphicData uri="http://schemas.openxmlformats.org/drawingml/2006/table">
            <a:tbl>
              <a:tblPr firstRow="1" bandRow="1">
                <a:tableStyleId>{5C22544A-7EE6-4342-B048-85BDC9FD1C3A}</a:tableStyleId>
              </a:tblPr>
              <a:tblGrid>
                <a:gridCol w="4198386">
                  <a:extLst>
                    <a:ext uri="{9D8B030D-6E8A-4147-A177-3AD203B41FA5}">
                      <a16:colId xmlns:a16="http://schemas.microsoft.com/office/drawing/2014/main" val="650594415"/>
                    </a:ext>
                  </a:extLst>
                </a:gridCol>
                <a:gridCol w="3881288">
                  <a:extLst>
                    <a:ext uri="{9D8B030D-6E8A-4147-A177-3AD203B41FA5}">
                      <a16:colId xmlns:a16="http://schemas.microsoft.com/office/drawing/2014/main" val="3257893077"/>
                    </a:ext>
                  </a:extLst>
                </a:gridCol>
                <a:gridCol w="4103256">
                  <a:extLst>
                    <a:ext uri="{9D8B030D-6E8A-4147-A177-3AD203B41FA5}">
                      <a16:colId xmlns:a16="http://schemas.microsoft.com/office/drawing/2014/main" val="369140622"/>
                    </a:ext>
                  </a:extLst>
                </a:gridCol>
              </a:tblGrid>
              <a:tr h="230512">
                <a:tc>
                  <a:txBody>
                    <a:bodyPr/>
                    <a:lstStyle/>
                    <a:p>
                      <a:pPr algn="l" fontAlgn="t">
                        <a:spcBef>
                          <a:spcPts val="0"/>
                        </a:spcBef>
                        <a:spcAft>
                          <a:spcPts val="0"/>
                        </a:spcAft>
                      </a:pPr>
                      <a:r>
                        <a:rPr lang="en-US" sz="1000" u="none" strike="noStrike" dirty="0">
                          <a:effectLst/>
                        </a:rPr>
                        <a:t>Compliance considerations</a:t>
                      </a:r>
                      <a:endParaRPr lang="en-US" sz="1600" b="0" i="0" u="none" strike="noStrike" dirty="0">
                        <a:effectLst/>
                        <a:latin typeface="Arial" panose="020B0604020202020204" pitchFamily="34" charset="0"/>
                      </a:endParaRPr>
                    </a:p>
                  </a:txBody>
                  <a:tcPr marL="80144" marR="80144" marT="40072" marB="40072"/>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1025767594"/>
                  </a:ext>
                </a:extLst>
              </a:tr>
              <a:tr h="520937">
                <a:tc>
                  <a:txBody>
                    <a:bodyPr/>
                    <a:lstStyle/>
                    <a:p>
                      <a:pPr algn="l" fontAlgn="t">
                        <a:spcBef>
                          <a:spcPts val="0"/>
                        </a:spcBef>
                        <a:spcAft>
                          <a:spcPts val="0"/>
                        </a:spcAft>
                      </a:pPr>
                      <a:r>
                        <a:rPr lang="en-US" sz="1000" u="none" strike="noStrike" dirty="0">
                          <a:effectLst/>
                        </a:rPr>
                        <a:t>Path to reach security, governance, and compliance </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a:effectLst/>
                        </a:rPr>
                        <a:t>Iterative approach. Requires Govern and Manage methodologies to support sensitive data or mission critical workloads. </a:t>
                      </a:r>
                      <a:endParaRPr lang="en-US" sz="1600" b="0" i="0" u="none" strike="noStrike">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1:N landing zones &amp; enterprise-scale architecture includes designs for segmentation and separation of duty to empower teams to act within appropriate landing zones</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2007079752"/>
                  </a:ext>
                </a:extLst>
              </a:tr>
              <a:tr h="385693">
                <a:tc>
                  <a:txBody>
                    <a:bodyPr/>
                    <a:lstStyle/>
                    <a:p>
                      <a:pPr algn="l" fontAlgn="t">
                        <a:spcBef>
                          <a:spcPts val="0"/>
                        </a:spcBef>
                        <a:spcAft>
                          <a:spcPts val="0"/>
                        </a:spcAft>
                      </a:pPr>
                      <a:r>
                        <a:rPr lang="en-US" sz="1000" u="none" strike="noStrike">
                          <a:effectLst/>
                        </a:rPr>
                        <a:t>Risks while building out security, governance, and compliance </a:t>
                      </a:r>
                      <a:endParaRPr lang="en-US" sz="1600" b="0" i="0" u="none" strike="noStrike">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a:effectLst/>
                        </a:rPr>
                        <a:t>There is a risk of extensive refactoring or even redeployment to deliver on those needs.</a:t>
                      </a:r>
                      <a:endParaRPr lang="en-US" sz="1600" b="0" i="0" u="none" strike="noStrike">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There is a risk of enabling cloud-native operations products that may not align to your operating model.</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3624056746"/>
                  </a:ext>
                </a:extLst>
              </a:tr>
            </a:tbl>
          </a:graphicData>
        </a:graphic>
      </p:graphicFrame>
      <p:graphicFrame>
        <p:nvGraphicFramePr>
          <p:cNvPr id="8" name="Table 7">
            <a:extLst>
              <a:ext uri="{FF2B5EF4-FFF2-40B4-BE49-F238E27FC236}">
                <a16:creationId xmlns:a16="http://schemas.microsoft.com/office/drawing/2014/main" id="{9C40F259-68F4-4D48-936F-57DBF26D27F0}"/>
              </a:ext>
            </a:extLst>
          </p:cNvPr>
          <p:cNvGraphicFramePr/>
          <p:nvPr/>
        </p:nvGraphicFramePr>
        <p:xfrm>
          <a:off x="18140" y="1546556"/>
          <a:ext cx="12182930" cy="1567810"/>
        </p:xfrm>
        <a:graphic>
          <a:graphicData uri="http://schemas.openxmlformats.org/drawingml/2006/table">
            <a:tbl>
              <a:tblPr firstRow="1" bandRow="1">
                <a:tableStyleId>{5C22544A-7EE6-4342-B048-85BDC9FD1C3A}</a:tableStyleId>
              </a:tblPr>
              <a:tblGrid>
                <a:gridCol w="4198386">
                  <a:extLst>
                    <a:ext uri="{9D8B030D-6E8A-4147-A177-3AD203B41FA5}">
                      <a16:colId xmlns:a16="http://schemas.microsoft.com/office/drawing/2014/main" val="2733213700"/>
                    </a:ext>
                  </a:extLst>
                </a:gridCol>
                <a:gridCol w="3881288">
                  <a:extLst>
                    <a:ext uri="{9D8B030D-6E8A-4147-A177-3AD203B41FA5}">
                      <a16:colId xmlns:a16="http://schemas.microsoft.com/office/drawing/2014/main" val="3351646011"/>
                    </a:ext>
                  </a:extLst>
                </a:gridCol>
                <a:gridCol w="4103256">
                  <a:extLst>
                    <a:ext uri="{9D8B030D-6E8A-4147-A177-3AD203B41FA5}">
                      <a16:colId xmlns:a16="http://schemas.microsoft.com/office/drawing/2014/main" val="3458511318"/>
                    </a:ext>
                  </a:extLst>
                </a:gridCol>
              </a:tblGrid>
              <a:tr h="252751">
                <a:tc>
                  <a:txBody>
                    <a:bodyPr/>
                    <a:lstStyle/>
                    <a:p>
                      <a:pPr algn="l" fontAlgn="t">
                        <a:spcBef>
                          <a:spcPts val="0"/>
                        </a:spcBef>
                        <a:spcAft>
                          <a:spcPts val="0"/>
                        </a:spcAft>
                      </a:pPr>
                      <a:r>
                        <a:rPr lang="en-US" sz="1000" u="none" strike="noStrike" dirty="0">
                          <a:effectLst/>
                        </a:rPr>
                        <a:t>Adoption plan considerations</a:t>
                      </a:r>
                      <a:endParaRPr lang="en-US" sz="1600" b="0" i="0" u="none" strike="noStrike" dirty="0">
                        <a:effectLst/>
                        <a:latin typeface="Arial" panose="020B0604020202020204" pitchFamily="34" charset="0"/>
                      </a:endParaRPr>
                    </a:p>
                  </a:txBody>
                  <a:tcPr marL="80144" marR="80144" marT="40072" marB="40072"/>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1714334052"/>
                  </a:ext>
                </a:extLst>
              </a:tr>
              <a:tr h="520937">
                <a:tc>
                  <a:txBody>
                    <a:bodyPr/>
                    <a:lstStyle/>
                    <a:p>
                      <a:pPr algn="l" fontAlgn="t">
                        <a:spcBef>
                          <a:spcPts val="0"/>
                        </a:spcBef>
                        <a:spcAft>
                          <a:spcPts val="0"/>
                        </a:spcAft>
                      </a:pPr>
                      <a:r>
                        <a:rPr lang="en-US" sz="1000" u="none" strike="noStrike" kern="1200" dirty="0">
                          <a:effectLst/>
                        </a:rPr>
                        <a:t>Provides long-term self-sufficiency </a:t>
                      </a:r>
                      <a:endParaRPr lang="en-US" sz="1600" b="0" i="0" u="none" strike="noStrike" dirty="0">
                        <a:effectLst/>
                        <a:latin typeface="Arial" panose="020B0604020202020204" pitchFamily="34" charset="0"/>
                      </a:endParaRPr>
                    </a:p>
                  </a:txBody>
                  <a:tcPr marL="80144" marR="80144" marT="40072" marB="40072"/>
                </a:tc>
                <a:tc>
                  <a:txBody>
                    <a:bodyPr/>
                    <a:lstStyle/>
                    <a:p>
                      <a:pPr marL="0" algn="ctr" fontAlgn="t">
                        <a:spcBef>
                          <a:spcPts val="0"/>
                        </a:spcBef>
                        <a:spcAft>
                          <a:spcPts val="0"/>
                        </a:spcAft>
                      </a:pPr>
                      <a:r>
                        <a:rPr lang="en-US" sz="1000" u="none" strike="noStrike" dirty="0">
                          <a:effectLst/>
                        </a:rPr>
                        <a:t>Requires CAF Govern and Manage methodologies to achieve long-term self-sufficiency. See trigger for ESLZ consideration.</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a:effectLst/>
                        </a:rPr>
                        <a:t>Yes, enterprise-scale architecture -&gt; 1:N landing zones</a:t>
                      </a:r>
                      <a:br>
                        <a:rPr lang="en-US" sz="1000" u="none" strike="noStrike">
                          <a:effectLst/>
                        </a:rPr>
                      </a:br>
                      <a:r>
                        <a:rPr lang="en-US" sz="1000" u="none" strike="noStrike">
                          <a:effectLst/>
                        </a:rPr>
                        <a:t>Approach &amp; architecture prepare the customer for long-term self-sufficiency, the RIs are there to get you started</a:t>
                      </a:r>
                      <a:endParaRPr lang="en-US" sz="1600" b="0" i="0" u="none" strike="noStrike">
                        <a:effectLst/>
                        <a:latin typeface="Arial" panose="020B0604020202020204" pitchFamily="34" charset="0"/>
                      </a:endParaRPr>
                    </a:p>
                  </a:txBody>
                  <a:tcPr marL="80144" marR="80144" marT="40072" marB="40072"/>
                </a:tc>
                <a:extLst>
                  <a:ext uri="{0D108BD9-81ED-4DB2-BD59-A6C34878D82A}">
                    <a16:rowId xmlns:a16="http://schemas.microsoft.com/office/drawing/2014/main" val="3316183521"/>
                  </a:ext>
                </a:extLst>
              </a:tr>
              <a:tr h="385693">
                <a:tc>
                  <a:txBody>
                    <a:bodyPr/>
                    <a:lstStyle/>
                    <a:p>
                      <a:pPr marL="0" marR="0" indent="0" algn="l" rtl="0" eaLnBrk="1" fontAlgn="auto" latinLnBrk="0" hangingPunct="1">
                        <a:spcBef>
                          <a:spcPts val="0"/>
                        </a:spcBef>
                        <a:spcAft>
                          <a:spcPts val="0"/>
                        </a:spcAft>
                      </a:pPr>
                      <a:r>
                        <a:rPr lang="en-US" sz="1000" u="none" strike="noStrike" kern="1200" dirty="0">
                          <a:effectLst/>
                        </a:rPr>
                        <a:t>Enables adoption velocity across the organization</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Quickly enable low risk adoption. Build towards security, governance, compliance.</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Start with security, governance, compliance to enable compliant adoption sooner.</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363374606"/>
                  </a:ext>
                </a:extLst>
              </a:tr>
              <a:tr h="385693">
                <a:tc>
                  <a:txBody>
                    <a:bodyPr/>
                    <a:lstStyle/>
                    <a:p>
                      <a:pPr algn="l" fontAlgn="t">
                        <a:spcBef>
                          <a:spcPts val="0"/>
                        </a:spcBef>
                        <a:spcAft>
                          <a:spcPts val="0"/>
                        </a:spcAft>
                      </a:pPr>
                      <a:r>
                        <a:rPr lang="en-US" sz="1000" u="none" strike="noStrike" kern="1200" dirty="0">
                          <a:effectLst/>
                        </a:rPr>
                        <a:t>Achieves </a:t>
                      </a:r>
                      <a:r>
                        <a:rPr lang="en-US" sz="1000" u="none" strike="noStrike" kern="1200" dirty="0">
                          <a:effectLst/>
                          <a:hlinkClick r:id="rId3"/>
                        </a:rPr>
                        <a:t>operational excellence</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a:effectLst/>
                        </a:rPr>
                        <a:t>Requires CAF Govern and Manage methodologies to achieve operational excellence</a:t>
                      </a:r>
                      <a:endParaRPr lang="en-US" sz="1600" b="0" i="0" u="none" strike="noStrike">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Yes. Enables autonomy for platform and application teams with a policy driven governance and management</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966098057"/>
                  </a:ext>
                </a:extLst>
              </a:tr>
            </a:tbl>
          </a:graphicData>
        </a:graphic>
      </p:graphicFrame>
      <p:sp>
        <p:nvSpPr>
          <p:cNvPr id="9" name="Title 8">
            <a:extLst>
              <a:ext uri="{FF2B5EF4-FFF2-40B4-BE49-F238E27FC236}">
                <a16:creationId xmlns:a16="http://schemas.microsoft.com/office/drawing/2014/main" id="{7869FB5B-FC80-4168-A510-72BD487EEF9D}"/>
              </a:ext>
            </a:extLst>
          </p:cNvPr>
          <p:cNvSpPr>
            <a:spLocks noGrp="1"/>
          </p:cNvSpPr>
          <p:nvPr>
            <p:ph type="title"/>
          </p:nvPr>
        </p:nvSpPr>
        <p:spPr>
          <a:xfrm>
            <a:off x="-1" y="-16988"/>
            <a:ext cx="12182929" cy="587259"/>
          </a:xfrm>
        </p:spPr>
        <p:txBody>
          <a:bodyPr/>
          <a:lstStyle/>
          <a:p>
            <a:r>
              <a:rPr lang="en-US" dirty="0"/>
              <a:t>Considerations to choose the best landing zone options</a:t>
            </a:r>
          </a:p>
        </p:txBody>
      </p:sp>
      <p:graphicFrame>
        <p:nvGraphicFramePr>
          <p:cNvPr id="12" name="Table 11">
            <a:extLst>
              <a:ext uri="{FF2B5EF4-FFF2-40B4-BE49-F238E27FC236}">
                <a16:creationId xmlns:a16="http://schemas.microsoft.com/office/drawing/2014/main" id="{050C7B44-1749-4DBE-A36C-4E54B73EB986}"/>
              </a:ext>
            </a:extLst>
          </p:cNvPr>
          <p:cNvGraphicFramePr/>
          <p:nvPr>
            <p:extLst>
              <p:ext uri="{D42A27DB-BD31-4B8C-83A1-F6EECF244321}">
                <p14:modId xmlns:p14="http://schemas.microsoft.com/office/powerpoint/2010/main" val="2591485229"/>
              </p:ext>
            </p:extLst>
          </p:nvPr>
        </p:nvGraphicFramePr>
        <p:xfrm>
          <a:off x="36280" y="5955391"/>
          <a:ext cx="12182930" cy="902609"/>
        </p:xfrm>
        <a:graphic>
          <a:graphicData uri="http://schemas.openxmlformats.org/drawingml/2006/table">
            <a:tbl>
              <a:tblPr firstRow="1" bandRow="1">
                <a:tableStyleId>{5C22544A-7EE6-4342-B048-85BDC9FD1C3A}</a:tableStyleId>
              </a:tblPr>
              <a:tblGrid>
                <a:gridCol w="4198386">
                  <a:extLst>
                    <a:ext uri="{9D8B030D-6E8A-4147-A177-3AD203B41FA5}">
                      <a16:colId xmlns:a16="http://schemas.microsoft.com/office/drawing/2014/main" val="2733213700"/>
                    </a:ext>
                  </a:extLst>
                </a:gridCol>
                <a:gridCol w="3881288">
                  <a:extLst>
                    <a:ext uri="{9D8B030D-6E8A-4147-A177-3AD203B41FA5}">
                      <a16:colId xmlns:a16="http://schemas.microsoft.com/office/drawing/2014/main" val="3351646011"/>
                    </a:ext>
                  </a:extLst>
                </a:gridCol>
                <a:gridCol w="4103256">
                  <a:extLst>
                    <a:ext uri="{9D8B030D-6E8A-4147-A177-3AD203B41FA5}">
                      <a16:colId xmlns:a16="http://schemas.microsoft.com/office/drawing/2014/main" val="3458511318"/>
                    </a:ext>
                  </a:extLst>
                </a:gridCol>
              </a:tblGrid>
              <a:tr h="252751">
                <a:tc>
                  <a:txBody>
                    <a:bodyPr/>
                    <a:lstStyle/>
                    <a:p>
                      <a:pPr algn="l" fontAlgn="t">
                        <a:spcBef>
                          <a:spcPts val="0"/>
                        </a:spcBef>
                        <a:spcAft>
                          <a:spcPts val="0"/>
                        </a:spcAft>
                      </a:pPr>
                      <a:r>
                        <a:rPr lang="en-US" sz="1000" u="none" strike="noStrike" dirty="0">
                          <a:effectLst/>
                        </a:rPr>
                        <a:t>Timeline considerations</a:t>
                      </a:r>
                      <a:endParaRPr lang="en-US" sz="1600" b="0" i="0" u="none" strike="noStrike" dirty="0">
                        <a:effectLst/>
                        <a:latin typeface="Arial" panose="020B0604020202020204" pitchFamily="34" charset="0"/>
                      </a:endParaRPr>
                    </a:p>
                  </a:txBody>
                  <a:tcPr marL="80144" marR="80144" marT="40072" marB="40072"/>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1714334052"/>
                  </a:ext>
                </a:extLst>
              </a:tr>
              <a:tr h="257836">
                <a:tc>
                  <a:txBody>
                    <a:bodyPr/>
                    <a:lstStyle/>
                    <a:p>
                      <a:pPr marL="0" marR="0" indent="0" algn="l" rtl="0" eaLnBrk="1" fontAlgn="auto" latinLnBrk="0" hangingPunct="1">
                        <a:spcBef>
                          <a:spcPts val="0"/>
                        </a:spcBef>
                        <a:spcAft>
                          <a:spcPts val="0"/>
                        </a:spcAft>
                      </a:pPr>
                      <a:r>
                        <a:rPr lang="en-US" sz="1000" b="0" i="0" u="none" strike="noStrike" dirty="0">
                          <a:effectLst/>
                          <a:latin typeface="+mn-lt"/>
                        </a:rPr>
                        <a:t>Timeline to adopt or migrate a low risk workload</a:t>
                      </a:r>
                    </a:p>
                  </a:txBody>
                  <a:tcPr marL="80144" marR="80144" marT="40072" marB="40072"/>
                </a:tc>
                <a:tc>
                  <a:txBody>
                    <a:bodyPr/>
                    <a:lstStyle/>
                    <a:p>
                      <a:pPr algn="ctr" fontAlgn="t">
                        <a:spcBef>
                          <a:spcPts val="0"/>
                        </a:spcBef>
                        <a:spcAft>
                          <a:spcPts val="0"/>
                        </a:spcAft>
                      </a:pPr>
                      <a:r>
                        <a:rPr lang="en-US" sz="1000" b="0" i="0" u="none" strike="noStrike" dirty="0">
                          <a:effectLst/>
                          <a:latin typeface="+mn-lt"/>
                        </a:rPr>
                        <a:t>3-10 days</a:t>
                      </a:r>
                    </a:p>
                  </a:txBody>
                  <a:tcPr marL="80144" marR="80144" marT="40072" marB="40072"/>
                </a:tc>
                <a:tc>
                  <a:txBody>
                    <a:bodyPr/>
                    <a:lstStyle/>
                    <a:p>
                      <a:pPr algn="ctr" fontAlgn="t">
                        <a:spcBef>
                          <a:spcPts val="0"/>
                        </a:spcBef>
                        <a:spcAft>
                          <a:spcPts val="0"/>
                        </a:spcAft>
                      </a:pPr>
                      <a:r>
                        <a:rPr lang="en-US" sz="1000" b="0" i="0" u="none" strike="noStrike" dirty="0">
                          <a:effectLst/>
                          <a:latin typeface="+mn-lt"/>
                        </a:rPr>
                        <a:t>3-10 days (</a:t>
                      </a:r>
                      <a:r>
                        <a:rPr lang="en-US" sz="1000" b="0" i="0" u="none" strike="noStrike" dirty="0" err="1">
                          <a:effectLst/>
                          <a:latin typeface="+mn-lt"/>
                        </a:rPr>
                        <a:t>WingTip</a:t>
                      </a:r>
                      <a:r>
                        <a:rPr lang="en-US" sz="1000" b="0" i="0" u="none" strike="noStrike">
                          <a:effectLst/>
                          <a:latin typeface="+mn-lt"/>
                        </a:rPr>
                        <a:t> RI)</a:t>
                      </a:r>
                      <a:endParaRPr lang="en-US" sz="1000" b="0" i="0" u="none" strike="noStrike" dirty="0">
                        <a:effectLst/>
                        <a:latin typeface="+mn-lt"/>
                      </a:endParaRPr>
                    </a:p>
                  </a:txBody>
                  <a:tcPr marL="80144" marR="80144" marT="40072" marB="40072"/>
                </a:tc>
                <a:extLst>
                  <a:ext uri="{0D108BD9-81ED-4DB2-BD59-A6C34878D82A}">
                    <a16:rowId xmlns:a16="http://schemas.microsoft.com/office/drawing/2014/main" val="1154207683"/>
                  </a:ext>
                </a:extLst>
              </a:tr>
              <a:tr h="385693">
                <a:tc>
                  <a:txBody>
                    <a:bodyPr/>
                    <a:lstStyle/>
                    <a:p>
                      <a:pPr algn="l" fontAlgn="t">
                        <a:spcBef>
                          <a:spcPts val="0"/>
                        </a:spcBef>
                        <a:spcAft>
                          <a:spcPts val="0"/>
                        </a:spcAft>
                      </a:pPr>
                      <a:r>
                        <a:rPr lang="en-US" sz="1000" u="none" strike="noStrike" dirty="0">
                          <a:effectLst/>
                        </a:rPr>
                        <a:t>Timelines to reach security, governance, and compliance requirements for all workloads</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4-6 months</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6-8 weeks</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966098057"/>
                  </a:ext>
                </a:extLst>
              </a:tr>
            </a:tbl>
          </a:graphicData>
        </a:graphic>
      </p:graphicFrame>
    </p:spTree>
    <p:extLst>
      <p:ext uri="{BB962C8B-B14F-4D97-AF65-F5344CB8AC3E}">
        <p14:creationId xmlns:p14="http://schemas.microsoft.com/office/powerpoint/2010/main" val="118331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00109A-E8B2-47FB-89BB-AF5E0A30DB26}"/>
              </a:ext>
            </a:extLst>
          </p:cNvPr>
          <p:cNvGraphicFramePr>
            <a:graphicFrameLocks noGrp="1"/>
          </p:cNvGraphicFramePr>
          <p:nvPr>
            <p:ph idx="1"/>
            <p:extLst>
              <p:ext uri="{D42A27DB-BD31-4B8C-83A1-F6EECF244321}">
                <p14:modId xmlns:p14="http://schemas.microsoft.com/office/powerpoint/2010/main" val="1497074831"/>
              </p:ext>
            </p:extLst>
          </p:nvPr>
        </p:nvGraphicFramePr>
        <p:xfrm>
          <a:off x="9071" y="0"/>
          <a:ext cx="12192000" cy="6886671"/>
        </p:xfrm>
        <a:graphic>
          <a:graphicData uri="http://schemas.openxmlformats.org/drawingml/2006/table">
            <a:tbl>
              <a:tblPr firstRow="1" bandRow="1">
                <a:tableStyleId>{5C22544A-7EE6-4342-B048-85BDC9FD1C3A}</a:tableStyleId>
              </a:tblPr>
              <a:tblGrid>
                <a:gridCol w="4200525">
                  <a:extLst>
                    <a:ext uri="{9D8B030D-6E8A-4147-A177-3AD203B41FA5}">
                      <a16:colId xmlns:a16="http://schemas.microsoft.com/office/drawing/2014/main" val="1562385120"/>
                    </a:ext>
                  </a:extLst>
                </a:gridCol>
                <a:gridCol w="3884904">
                  <a:extLst>
                    <a:ext uri="{9D8B030D-6E8A-4147-A177-3AD203B41FA5}">
                      <a16:colId xmlns:a16="http://schemas.microsoft.com/office/drawing/2014/main" val="2375098981"/>
                    </a:ext>
                  </a:extLst>
                </a:gridCol>
                <a:gridCol w="4106571">
                  <a:extLst>
                    <a:ext uri="{9D8B030D-6E8A-4147-A177-3AD203B41FA5}">
                      <a16:colId xmlns:a16="http://schemas.microsoft.com/office/drawing/2014/main" val="1242463427"/>
                    </a:ext>
                  </a:extLst>
                </a:gridCol>
              </a:tblGrid>
              <a:tr h="660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a:solidFill>
                            <a:schemeClr val="lt1"/>
                          </a:solidFill>
                          <a:effectLst/>
                          <a:latin typeface="+mn-lt"/>
                          <a:ea typeface="+mn-ea"/>
                          <a:cs typeface="+mn-cs"/>
                        </a:rPr>
                        <a:t>Key customer landing zone requirements</a:t>
                      </a:r>
                    </a:p>
                  </a:txBody>
                  <a:tcPr/>
                </a:tc>
                <a:tc>
                  <a:txBody>
                    <a:bodyPr/>
                    <a:lstStyle/>
                    <a:p>
                      <a:pPr algn="ctr"/>
                      <a:r>
                        <a:rPr lang="en-US" sz="1100"/>
                        <a:t>Start small and expand </a:t>
                      </a:r>
                      <a:br>
                        <a:rPr lang="en-US" sz="1100"/>
                      </a:br>
                      <a:r>
                        <a:rPr lang="en-US" sz="1100"/>
                        <a:t>Migration landing zone</a:t>
                      </a:r>
                      <a:br>
                        <a:rPr lang="en-US" sz="1100"/>
                      </a:br>
                      <a:endParaRPr lang="en-US" sz="1100"/>
                    </a:p>
                  </a:txBody>
                  <a:tcPr/>
                </a:tc>
                <a:tc>
                  <a:txBody>
                    <a:bodyPr/>
                    <a:lstStyle/>
                    <a:p>
                      <a:pPr algn="ctr"/>
                      <a:r>
                        <a:rPr lang="en-US" sz="1100"/>
                        <a:t>Enterprise-scale Architecture</a:t>
                      </a:r>
                      <a:br>
                        <a:rPr lang="en-US" sz="1100"/>
                      </a:br>
                      <a:r>
                        <a:rPr lang="en-US" sz="1100"/>
                        <a:t>Reference Implementation</a:t>
                      </a:r>
                    </a:p>
                  </a:txBody>
                  <a:tcPr/>
                </a:tc>
                <a:extLst>
                  <a:ext uri="{0D108BD9-81ED-4DB2-BD59-A6C34878D82A}">
                    <a16:rowId xmlns:a16="http://schemas.microsoft.com/office/drawing/2014/main" val="2719783763"/>
                  </a:ext>
                </a:extLst>
              </a:tr>
              <a:tr h="429041">
                <a:tc>
                  <a:txBody>
                    <a:bodyPr/>
                    <a:lstStyle/>
                    <a:p>
                      <a:pPr lvl="0">
                        <a:buNone/>
                      </a:pPr>
                      <a:r>
                        <a:rPr lang="en-US" sz="1100" b="0" dirty="0"/>
                        <a:t>Operating model alignment</a:t>
                      </a:r>
                    </a:p>
                  </a:txBody>
                  <a:tcPr/>
                </a:tc>
                <a:tc>
                  <a:txBody>
                    <a:bodyPr/>
                    <a:lstStyle/>
                    <a:p>
                      <a:pPr lvl="0" algn="ctr">
                        <a:buNone/>
                      </a:pPr>
                      <a:r>
                        <a:rPr lang="en-US" sz="1100" dirty="0"/>
                        <a:t>Centralized Operations</a:t>
                      </a:r>
                    </a:p>
                  </a:txBody>
                  <a:tcPr/>
                </a:tc>
                <a:tc>
                  <a:txBody>
                    <a:bodyPr/>
                    <a:lstStyle/>
                    <a:p>
                      <a:pPr lvl="0" algn="ctr">
                        <a:buNone/>
                      </a:pPr>
                      <a:r>
                        <a:rPr lang="en-US" sz="1100"/>
                        <a:t>Enterprise Operations</a:t>
                      </a:r>
                    </a:p>
                  </a:txBody>
                  <a:tcPr/>
                </a:tc>
                <a:extLst>
                  <a:ext uri="{0D108BD9-81ED-4DB2-BD59-A6C34878D82A}">
                    <a16:rowId xmlns:a16="http://schemas.microsoft.com/office/drawing/2014/main" val="322275901"/>
                  </a:ext>
                </a:extLst>
              </a:tr>
              <a:tr h="440043">
                <a:tc>
                  <a:txBody>
                    <a:bodyPr/>
                    <a:lstStyle/>
                    <a:p>
                      <a:r>
                        <a:rPr lang="en-US" sz="1100" b="0"/>
                        <a:t>Timelines to reach security and compliance requirements for a workload</a:t>
                      </a:r>
                    </a:p>
                  </a:txBody>
                  <a:tcPr/>
                </a:tc>
                <a:tc>
                  <a:txBody>
                    <a:bodyPr/>
                    <a:lstStyle/>
                    <a:p>
                      <a:pPr algn="ctr"/>
                      <a:r>
                        <a:rPr lang="en-US" sz="1100"/>
                        <a:t>4-6 months</a:t>
                      </a:r>
                    </a:p>
                  </a:txBody>
                  <a:tcPr/>
                </a:tc>
                <a:tc>
                  <a:txBody>
                    <a:bodyPr/>
                    <a:lstStyle/>
                    <a:p>
                      <a:pPr algn="ctr"/>
                      <a:r>
                        <a:rPr lang="en-US" sz="1100"/>
                        <a:t>6-8 weeks</a:t>
                      </a:r>
                    </a:p>
                  </a:txBody>
                  <a:tcPr/>
                </a:tc>
                <a:extLst>
                  <a:ext uri="{0D108BD9-81ED-4DB2-BD59-A6C34878D82A}">
                    <a16:rowId xmlns:a16="http://schemas.microsoft.com/office/drawing/2014/main" val="649023346"/>
                  </a:ext>
                </a:extLst>
              </a:tr>
              <a:tr h="440043">
                <a:tc>
                  <a:txBody>
                    <a:bodyPr/>
                    <a:lstStyle/>
                    <a:p>
                      <a:r>
                        <a:rPr lang="en-US" sz="1100"/>
                        <a:t>Provides a baseline architecture/environment</a:t>
                      </a:r>
                    </a:p>
                  </a:txBody>
                  <a:tcPr/>
                </a:tc>
                <a:tc>
                  <a:txBody>
                    <a:bodyPr/>
                    <a:lstStyle/>
                    <a:p>
                      <a:pPr lvl="0" algn="ctr">
                        <a:buNone/>
                      </a:pPr>
                      <a:r>
                        <a:rPr lang="en-US" sz="1100"/>
                        <a:t>Simple starting point to </a:t>
                      </a:r>
                      <a:r>
                        <a:rPr lang="en-US" sz="1100" b="1"/>
                        <a:t>build your own solution</a:t>
                      </a:r>
                      <a:r>
                        <a:rPr lang="en-US" sz="1100"/>
                        <a:t> with minimal subscriptions (scale only as needed)</a:t>
                      </a:r>
                      <a:endParaRPr lang="en-US"/>
                    </a:p>
                  </a:txBody>
                  <a:tcPr/>
                </a:tc>
                <a:tc>
                  <a:txBody>
                    <a:bodyPr/>
                    <a:lstStyle/>
                    <a:p>
                      <a:pPr algn="ctr"/>
                      <a:r>
                        <a:rPr lang="en-US" sz="1100"/>
                        <a:t>Yes, for the entire Azure tenant regardless of customer’s scale-point, includes </a:t>
                      </a:r>
                      <a:r>
                        <a:rPr lang="en-US" sz="1100" b="1"/>
                        <a:t>cloud-native operations</a:t>
                      </a:r>
                    </a:p>
                  </a:txBody>
                  <a:tcPr/>
                </a:tc>
                <a:extLst>
                  <a:ext uri="{0D108BD9-81ED-4DB2-BD59-A6C34878D82A}">
                    <a16:rowId xmlns:a16="http://schemas.microsoft.com/office/drawing/2014/main" val="694367803"/>
                  </a:ext>
                </a:extLst>
              </a:tr>
              <a:tr h="440043">
                <a:tc>
                  <a:txBody>
                    <a:bodyPr/>
                    <a:lstStyle/>
                    <a:p>
                      <a:r>
                        <a:rPr lang="en-US" sz="1100"/>
                        <a:t>Best-practices from cloud provider</a:t>
                      </a:r>
                    </a:p>
                  </a:txBody>
                  <a:tcPr/>
                </a:tc>
                <a:tc>
                  <a:txBody>
                    <a:bodyPr/>
                    <a:lstStyle/>
                    <a:p>
                      <a:pPr algn="ctr"/>
                      <a:r>
                        <a:rPr lang="en-US" sz="1100"/>
                        <a:t>Yes, Additional best practices added using CAF methodologies to apply security, governance, compliance</a:t>
                      </a:r>
                    </a:p>
                  </a:txBody>
                  <a:tcPr/>
                </a:tc>
                <a:tc>
                  <a:txBody>
                    <a:bodyPr/>
                    <a:lstStyle/>
                    <a:p>
                      <a:pPr algn="ctr"/>
                      <a:r>
                        <a:rPr lang="en-US" sz="1100"/>
                        <a:t>Yes</a:t>
                      </a:r>
                    </a:p>
                  </a:txBody>
                  <a:tcPr/>
                </a:tc>
                <a:extLst>
                  <a:ext uri="{0D108BD9-81ED-4DB2-BD59-A6C34878D82A}">
                    <a16:rowId xmlns:a16="http://schemas.microsoft.com/office/drawing/2014/main" val="335462273"/>
                  </a:ext>
                </a:extLst>
              </a:tr>
              <a:tr h="341033">
                <a:tc>
                  <a:txBody>
                    <a:bodyPr/>
                    <a:lstStyle/>
                    <a:p>
                      <a:r>
                        <a:rPr lang="en-US" sz="1100"/>
                        <a:t>Be aligned with cloud provider’s platform roadmap</a:t>
                      </a:r>
                    </a:p>
                  </a:txBody>
                  <a:tcPr/>
                </a:tc>
                <a:tc>
                  <a:txBody>
                    <a:bodyPr/>
                    <a:lstStyle/>
                    <a:p>
                      <a:pPr algn="ctr"/>
                      <a:r>
                        <a:rPr lang="en-US" sz="1100"/>
                        <a:t>Yes</a:t>
                      </a:r>
                    </a:p>
                  </a:txBody>
                  <a:tcPr/>
                </a:tc>
                <a:tc>
                  <a:txBody>
                    <a:bodyPr/>
                    <a:lstStyle/>
                    <a:p>
                      <a:pPr algn="ctr"/>
                      <a:r>
                        <a:rPr lang="en-US" sz="1100"/>
                        <a:t>Yes</a:t>
                      </a:r>
                    </a:p>
                  </a:txBody>
                  <a:tcPr/>
                </a:tc>
                <a:extLst>
                  <a:ext uri="{0D108BD9-81ED-4DB2-BD59-A6C34878D82A}">
                    <a16:rowId xmlns:a16="http://schemas.microsoft.com/office/drawing/2014/main" val="1614652990"/>
                  </a:ext>
                </a:extLst>
              </a:tr>
              <a:tr h="341033">
                <a:tc>
                  <a:txBody>
                    <a:bodyPr/>
                    <a:lstStyle/>
                    <a:p>
                      <a:r>
                        <a:rPr lang="en-US" sz="1100"/>
                        <a:t>UI Experience </a:t>
                      </a:r>
                    </a:p>
                  </a:txBody>
                  <a:tcPr/>
                </a:tc>
                <a:tc>
                  <a:txBody>
                    <a:bodyPr/>
                    <a:lstStyle/>
                    <a:p>
                      <a:pPr algn="ctr"/>
                      <a:r>
                        <a:rPr lang="en-US" sz="1100"/>
                        <a:t>Yes, Azure Portal</a:t>
                      </a:r>
                    </a:p>
                  </a:txBody>
                  <a:tcPr/>
                </a:tc>
                <a:tc>
                  <a:txBody>
                    <a:bodyPr/>
                    <a:lstStyle/>
                    <a:p>
                      <a:pPr algn="ctr"/>
                      <a:r>
                        <a:rPr lang="en-US" sz="1100"/>
                        <a:t>Yes, Azure Portal</a:t>
                      </a:r>
                    </a:p>
                  </a:txBody>
                  <a:tcPr/>
                </a:tc>
                <a:extLst>
                  <a:ext uri="{0D108BD9-81ED-4DB2-BD59-A6C34878D82A}">
                    <a16:rowId xmlns:a16="http://schemas.microsoft.com/office/drawing/2014/main" val="1183568675"/>
                  </a:ext>
                </a:extLst>
              </a:tr>
              <a:tr h="7920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All critical services are present and properly configured according to recommend best practices for identity &amp; access management, governance, security, network and logging</a:t>
                      </a:r>
                    </a:p>
                  </a:txBody>
                  <a:tcPr/>
                </a:tc>
                <a:tc>
                  <a:txBody>
                    <a:bodyPr/>
                    <a:lstStyle/>
                    <a:p>
                      <a:pPr algn="ctr"/>
                      <a:r>
                        <a:rPr lang="en-US" sz="1100"/>
                        <a:t>Partial. Some resources are </a:t>
                      </a:r>
                      <a:r>
                        <a:rPr lang="en-US" sz="1100" i="1"/>
                        <a:t>deployed. </a:t>
                      </a:r>
                      <a:r>
                        <a:rPr lang="en-US" sz="1100" b="0" i="0"/>
                        <a:t>Additional offerings aligned to CAF methodologies required to apply best practices</a:t>
                      </a:r>
                      <a:r>
                        <a:rPr lang="en-US" sz="1100"/>
                        <a:t> to support security, governance, &amp; compliance.</a:t>
                      </a:r>
                    </a:p>
                  </a:txBody>
                  <a:tcPr/>
                </a:tc>
                <a:tc>
                  <a:txBody>
                    <a:bodyPr/>
                    <a:lstStyle/>
                    <a:p>
                      <a:pPr algn="ctr"/>
                      <a:r>
                        <a:rPr lang="en-US" sz="1100"/>
                        <a:t>Yes, using a multi-subscription design, aligned with Azure platform roadmap</a:t>
                      </a:r>
                    </a:p>
                  </a:txBody>
                  <a:tcPr/>
                </a:tc>
                <a:extLst>
                  <a:ext uri="{0D108BD9-81ED-4DB2-BD59-A6C34878D82A}">
                    <a16:rowId xmlns:a16="http://schemas.microsoft.com/office/drawing/2014/main" val="846520158"/>
                  </a:ext>
                </a:extLst>
              </a:tr>
              <a:tr h="440043">
                <a:tc>
                  <a:txBody>
                    <a:bodyPr/>
                    <a:lstStyle/>
                    <a:p>
                      <a:r>
                        <a:rPr lang="en-US" sz="1100"/>
                        <a:t>Automation capabilities (</a:t>
                      </a:r>
                      <a:r>
                        <a:rPr lang="en-US" sz="1100" err="1"/>
                        <a:t>IaC</a:t>
                      </a:r>
                      <a:r>
                        <a:rPr lang="en-US" sz="1100"/>
                        <a:t>/DevOps)</a:t>
                      </a:r>
                    </a:p>
                  </a:txBody>
                  <a:tcPr/>
                </a:tc>
                <a:tc>
                  <a:txBody>
                    <a:bodyPr/>
                    <a:lstStyle/>
                    <a:p>
                      <a:pPr algn="ctr"/>
                      <a:r>
                        <a:rPr lang="en-US" sz="1100"/>
                        <a:t>Yes: ARM, Policy, Blueprint</a:t>
                      </a:r>
                      <a:endParaRPr lang="en-US"/>
                    </a:p>
                    <a:p>
                      <a:pPr lvl="0" algn="ctr">
                        <a:buNone/>
                      </a:pPr>
                      <a:r>
                        <a:rPr lang="en-US" sz="1100"/>
                        <a:t>Could create your own CICD pipeline</a:t>
                      </a:r>
                    </a:p>
                  </a:txBody>
                  <a:tcPr/>
                </a:tc>
                <a:tc>
                  <a:txBody>
                    <a:bodyPr/>
                    <a:lstStyle/>
                    <a:p>
                      <a:pPr algn="ctr"/>
                      <a:r>
                        <a:rPr lang="en-US" sz="1100"/>
                        <a:t>Yes: ARM, Policy, GitHub/AzureDevOps</a:t>
                      </a:r>
                      <a:endParaRPr lang="en-US"/>
                    </a:p>
                    <a:p>
                      <a:pPr lvl="0" algn="ctr">
                        <a:buNone/>
                      </a:pPr>
                      <a:r>
                        <a:rPr lang="en-US" sz="1100"/>
                        <a:t>CICD pipeline option include</a:t>
                      </a:r>
                    </a:p>
                  </a:txBody>
                  <a:tcPr/>
                </a:tc>
                <a:extLst>
                  <a:ext uri="{0D108BD9-81ED-4DB2-BD59-A6C34878D82A}">
                    <a16:rowId xmlns:a16="http://schemas.microsoft.com/office/drawing/2014/main" val="376461908"/>
                  </a:ext>
                </a:extLst>
              </a:tr>
              <a:tr h="792077">
                <a:tc>
                  <a:txBody>
                    <a:bodyPr/>
                    <a:lstStyle/>
                    <a:p>
                      <a:r>
                        <a:rPr lang="en-US" sz="1100" b="0" i="0" kern="1200">
                          <a:solidFill>
                            <a:schemeClr val="dk1"/>
                          </a:solidFill>
                          <a:effectLst/>
                          <a:latin typeface="+mn-lt"/>
                          <a:ea typeface="+mn-ea"/>
                          <a:cs typeface="+mn-cs"/>
                        </a:rPr>
                        <a:t>Provides long-term self-sufficiency </a:t>
                      </a:r>
                      <a:endParaRPr lang="en-US" sz="1100"/>
                    </a:p>
                  </a:txBody>
                  <a:tcPr/>
                </a:tc>
                <a:tc>
                  <a:txBody>
                    <a:bodyPr/>
                    <a:lstStyle/>
                    <a:p>
                      <a:pPr lvl="0" algn="ctr">
                        <a:buNone/>
                      </a:pPr>
                      <a:r>
                        <a:rPr lang="en-US" sz="1100" b="1" i="0" u="none" strike="noStrike" noProof="0">
                          <a:latin typeface="Segoe UI"/>
                        </a:rPr>
                        <a:t>Requires CAF Govern and Manage methodologies to achieve long-term self-sufficiency</a:t>
                      </a:r>
                      <a:r>
                        <a:rPr lang="en-US" sz="1100" b="0" i="0" u="none" strike="noStrike" noProof="0">
                          <a:latin typeface="Segoe UI"/>
                        </a:rPr>
                        <a:t>. </a:t>
                      </a:r>
                      <a:r>
                        <a:rPr lang="en-US" sz="1100"/>
                        <a:t>See trigger for ESLZ consideration.</a:t>
                      </a:r>
                    </a:p>
                  </a:txBody>
                  <a:tcPr/>
                </a:tc>
                <a:tc>
                  <a:txBody>
                    <a:bodyPr/>
                    <a:lstStyle/>
                    <a:p>
                      <a:pPr algn="ctr"/>
                      <a:r>
                        <a:rPr lang="en-US" sz="1100"/>
                        <a:t>Yes, enterprise-scale architecture -&gt; 1:N landing zones</a:t>
                      </a:r>
                      <a:br>
                        <a:rPr lang="en-US" sz="1100"/>
                      </a:br>
                      <a:r>
                        <a:rPr lang="en-US" sz="1100" b="1"/>
                        <a:t>Approach &amp; architecture prepare the customer for long-term self-sufficiency</a:t>
                      </a:r>
                      <a:r>
                        <a:rPr lang="en-US" sz="1100"/>
                        <a:t>, the RIs are there to get you started</a:t>
                      </a:r>
                    </a:p>
                  </a:txBody>
                  <a:tcPr/>
                </a:tc>
                <a:extLst>
                  <a:ext uri="{0D108BD9-81ED-4DB2-BD59-A6C34878D82A}">
                    <a16:rowId xmlns:a16="http://schemas.microsoft.com/office/drawing/2014/main" val="227829370"/>
                  </a:ext>
                </a:extLst>
              </a:tr>
              <a:tr h="803078">
                <a:tc>
                  <a:txBody>
                    <a:bodyPr/>
                    <a:lstStyle/>
                    <a:p>
                      <a:r>
                        <a:rPr lang="en-US" sz="1100" b="0" i="0" kern="1200" dirty="0">
                          <a:solidFill>
                            <a:schemeClr val="dk1"/>
                          </a:solidFill>
                          <a:effectLst/>
                          <a:latin typeface="+mn-lt"/>
                          <a:ea typeface="+mn-ea"/>
                          <a:cs typeface="+mn-cs"/>
                        </a:rPr>
                        <a:t>Enables migration velocity across the organization</a:t>
                      </a:r>
                      <a:endParaRPr lang="en-US" sz="1100" dirty="0"/>
                    </a:p>
                  </a:txBody>
                  <a:tcPr/>
                </a:tc>
                <a:tc>
                  <a:txBody>
                    <a:bodyPr/>
                    <a:lstStyle/>
                    <a:p>
                      <a:pPr algn="ctr"/>
                      <a:r>
                        <a:rPr lang="en-US" sz="1100" dirty="0"/>
                        <a:t>Depends. </a:t>
                      </a:r>
                      <a:r>
                        <a:rPr lang="en-US" sz="1100" b="0" i="0" u="none" strike="noStrike" noProof="0" dirty="0">
                          <a:latin typeface="Segoe UI"/>
                        </a:rPr>
                        <a:t>Requires CAF Govern and Manage methodologies to support sensitive data or mission critical workloads</a:t>
                      </a:r>
                      <a:r>
                        <a:rPr lang="en-US" sz="1100" dirty="0"/>
                        <a:t>. There is a risk of extensive refactoring or even redeployment to deliver on those needs.</a:t>
                      </a:r>
                    </a:p>
                  </a:txBody>
                  <a:tcPr/>
                </a:tc>
                <a:tc>
                  <a:txBody>
                    <a:bodyPr/>
                    <a:lstStyle/>
                    <a:p>
                      <a:pPr algn="ctr"/>
                      <a:r>
                        <a:rPr lang="en-US" sz="1100"/>
                        <a:t>Yes, enterprise-scale architecture -&gt; 1:N landing zones, Architecture includes designs for segmentation and separation of duty to empower teams to act within appropriate landing zones</a:t>
                      </a:r>
                    </a:p>
                  </a:txBody>
                  <a:tcPr/>
                </a:tc>
                <a:extLst>
                  <a:ext uri="{0D108BD9-81ED-4DB2-BD59-A6C34878D82A}">
                    <a16:rowId xmlns:a16="http://schemas.microsoft.com/office/drawing/2014/main" val="960115827"/>
                  </a:ext>
                </a:extLst>
              </a:tr>
              <a:tr h="968095">
                <a:tc>
                  <a:txBody>
                    <a:bodyPr/>
                    <a:lstStyle/>
                    <a:p>
                      <a:r>
                        <a:rPr lang="en-US" sz="1100" b="0" i="0" kern="1200">
                          <a:solidFill>
                            <a:schemeClr val="dk1"/>
                          </a:solidFill>
                          <a:effectLst/>
                          <a:latin typeface="+mn-lt"/>
                          <a:ea typeface="+mn-ea"/>
                          <a:cs typeface="+mn-cs"/>
                        </a:rPr>
                        <a:t>Achieves </a:t>
                      </a:r>
                      <a:r>
                        <a:rPr lang="en-US" sz="1100" b="0" i="0" kern="1200">
                          <a:solidFill>
                            <a:schemeClr val="dk1"/>
                          </a:solidFill>
                          <a:effectLst/>
                          <a:latin typeface="+mn-lt"/>
                          <a:ea typeface="+mn-ea"/>
                          <a:cs typeface="+mn-cs"/>
                          <a:hlinkClick r:id="rId3"/>
                        </a:rPr>
                        <a:t>operational excellence</a:t>
                      </a:r>
                      <a:endParaRPr lang="en-US" sz="1100"/>
                    </a:p>
                  </a:txBody>
                  <a:tcPr/>
                </a:tc>
                <a:tc>
                  <a:txBody>
                    <a:bodyPr/>
                    <a:lstStyle/>
                    <a:p>
                      <a:pPr algn="ctr"/>
                      <a:r>
                        <a:rPr lang="en-US" sz="1100"/>
                        <a:t>Requires CAF Govern and Manage methodologies to achieve operational excellence</a:t>
                      </a:r>
                    </a:p>
                  </a:txBody>
                  <a:tcPr/>
                </a:tc>
                <a:tc>
                  <a:txBody>
                    <a:bodyPr/>
                    <a:lstStyle/>
                    <a:p>
                      <a:pPr algn="ctr"/>
                      <a:r>
                        <a:rPr lang="en-US" sz="1100" dirty="0"/>
                        <a:t>Yes. Enables autonomy for platform and application teams with a policy driven governance and management</a:t>
                      </a:r>
                    </a:p>
                  </a:txBody>
                  <a:tcPr/>
                </a:tc>
                <a:extLst>
                  <a:ext uri="{0D108BD9-81ED-4DB2-BD59-A6C34878D82A}">
                    <a16:rowId xmlns:a16="http://schemas.microsoft.com/office/drawing/2014/main" val="3371038014"/>
                  </a:ext>
                </a:extLst>
              </a:tr>
            </a:tbl>
          </a:graphicData>
        </a:graphic>
      </p:graphicFrame>
    </p:spTree>
    <p:extLst>
      <p:ext uri="{BB962C8B-B14F-4D97-AF65-F5344CB8AC3E}">
        <p14:creationId xmlns:p14="http://schemas.microsoft.com/office/powerpoint/2010/main" val="551321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537210"/>
            <a:ext cx="6882384" cy="997196"/>
          </a:xfrm>
        </p:spPr>
        <p:txBody>
          <a:bodyPr/>
          <a:lstStyle/>
          <a:p>
            <a:r>
              <a:rPr lang="en-US"/>
              <a:t>Overview: Microsoft Cloud Adoption Framework for Azure</a:t>
            </a:r>
          </a:p>
        </p:txBody>
      </p:sp>
    </p:spTree>
    <p:extLst>
      <p:ext uri="{BB962C8B-B14F-4D97-AF65-F5344CB8AC3E}">
        <p14:creationId xmlns:p14="http://schemas.microsoft.com/office/powerpoint/2010/main" val="4041705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a:xfrm>
            <a:off x="588263" y="457200"/>
            <a:ext cx="11018520" cy="430887"/>
          </a:xfrm>
        </p:spPr>
        <p:txBody>
          <a:bodyPr/>
          <a:lstStyle/>
          <a:p>
            <a:r>
              <a:rPr lang="en-US" sz="2800"/>
              <a:t>Implementation options – Third-party &amp; Partner options </a:t>
            </a:r>
          </a:p>
        </p:txBody>
      </p:sp>
      <p:sp>
        <p:nvSpPr>
          <p:cNvPr id="5" name="Content Placeholder 4">
            <a:extLst>
              <a:ext uri="{FF2B5EF4-FFF2-40B4-BE49-F238E27FC236}">
                <a16:creationId xmlns:a16="http://schemas.microsoft.com/office/drawing/2014/main" id="{B7F9BB33-7E31-4A17-9E99-51594A6234E1}"/>
              </a:ext>
            </a:extLst>
          </p:cNvPr>
          <p:cNvSpPr>
            <a:spLocks noGrp="1"/>
          </p:cNvSpPr>
          <p:nvPr>
            <p:ph sz="quarter" idx="12"/>
          </p:nvPr>
        </p:nvSpPr>
        <p:spPr>
          <a:xfrm>
            <a:off x="675735" y="1206500"/>
            <a:ext cx="5211763" cy="4833938"/>
          </a:xfrm>
        </p:spPr>
        <p:txBody>
          <a:bodyPr/>
          <a:lstStyle/>
          <a:p>
            <a:pPr marL="0" indent="0">
              <a:buNone/>
            </a:pPr>
            <a:r>
              <a:rPr lang="en-US" sz="2800">
                <a:solidFill>
                  <a:srgbClr val="0078D3"/>
                </a:solidFill>
                <a:latin typeface="Segoe UI Semibold"/>
                <a:sym typeface="Wingdings" panose="05000000000000000000" pitchFamily="2" charset="2"/>
              </a:rPr>
              <a:t> Partner l</a:t>
            </a:r>
            <a:r>
              <a:rPr lang="en-US" sz="2800">
                <a:solidFill>
                  <a:srgbClr val="0078D3"/>
                </a:solidFill>
                <a:latin typeface="Segoe UI Semibold"/>
              </a:rPr>
              <a:t>anding zones</a:t>
            </a:r>
          </a:p>
          <a:p>
            <a:endParaRPr lang="en-US"/>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sz="quarter" idx="13"/>
          </p:nvPr>
        </p:nvSpPr>
        <p:spPr>
          <a:xfrm>
            <a:off x="6438007" y="1206500"/>
            <a:ext cx="5219700" cy="4833938"/>
          </a:xfrm>
        </p:spPr>
        <p:txBody>
          <a:bodyPr/>
          <a:lstStyle/>
          <a:p>
            <a:pPr marL="0" indent="0">
              <a:buNone/>
            </a:pPr>
            <a:r>
              <a:rPr lang="en-US" sz="2800">
                <a:solidFill>
                  <a:srgbClr val="0078D3"/>
                </a:solidFill>
                <a:latin typeface="Segoe UI Semibold"/>
                <a:sym typeface="Wingdings" panose="05000000000000000000" pitchFamily="2" charset="2"/>
              </a:rPr>
              <a:t> CAF Terraform modules</a:t>
            </a:r>
            <a:endParaRPr lang="en-US" sz="2800">
              <a:solidFill>
                <a:srgbClr val="0078D3"/>
              </a:solidFill>
              <a:latin typeface="Segoe UI Semibold"/>
            </a:endParaRPr>
          </a:p>
          <a:p>
            <a:endParaRPr lang="en-US"/>
          </a:p>
        </p:txBody>
      </p:sp>
      <p:sp>
        <p:nvSpPr>
          <p:cNvPr id="8" name="Text Placeholder 2">
            <a:extLst>
              <a:ext uri="{FF2B5EF4-FFF2-40B4-BE49-F238E27FC236}">
                <a16:creationId xmlns:a16="http://schemas.microsoft.com/office/drawing/2014/main" id="{FA781690-1637-4A3F-B93B-58E71A4D5F4F}"/>
              </a:ext>
            </a:extLst>
          </p:cNvPr>
          <p:cNvSpPr txBox="1">
            <a:spLocks/>
          </p:cNvSpPr>
          <p:nvPr/>
        </p:nvSpPr>
        <p:spPr>
          <a:xfrm>
            <a:off x="6923778" y="1703892"/>
            <a:ext cx="4344299" cy="2708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Build on </a:t>
            </a:r>
            <a:r>
              <a:rPr lang="en-US" sz="2000" u="sng">
                <a:solidFill>
                  <a:srgbClr val="0078D4"/>
                </a:solidFill>
                <a:latin typeface="Segoe UI"/>
                <a:sym typeface="Wingdings" panose="05000000000000000000" pitchFamily="2" charset="2"/>
              </a:rPr>
              <a:t>existing terraform skills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Path for </a:t>
            </a:r>
            <a:r>
              <a:rPr kumimoji="0" lang="en-US" sz="2000" b="0" i="0" u="none" strike="noStrike" kern="1200" cap="none" spc="0" normalizeH="0" baseline="0" noProof="0" err="1">
                <a:ln>
                  <a:noFill/>
                </a:ln>
                <a:solidFill>
                  <a:schemeClr val="accent2"/>
                </a:solidFill>
                <a:effectLst/>
                <a:uLnTx/>
                <a:uFillTx/>
                <a:latin typeface="Segoe UI"/>
                <a:ea typeface="+mn-ea"/>
                <a:cs typeface="Segoe UI" panose="020B0502040204020203" pitchFamily="34" charset="0"/>
                <a:sym typeface="Wingdings" panose="05000000000000000000" pitchFamily="2" charset="2"/>
              </a:rPr>
              <a:t>multicloud</a:t>
            </a:r>
            <a:r>
              <a:rPr kumimoji="0" lang="en-US" sz="2000" b="0" i="0" u="none" strike="noStrike" kern="1200" cap="none" spc="0" normalizeH="0" baseline="0" noProof="0">
                <a:ln>
                  <a:noFill/>
                </a:ln>
                <a:solidFill>
                  <a:schemeClr val="accent2"/>
                </a:solidFill>
                <a:effectLst/>
                <a:uLnTx/>
                <a:uFillTx/>
                <a:latin typeface="Segoe UI"/>
                <a:ea typeface="+mn-ea"/>
                <a:cs typeface="Segoe UI" panose="020B0502040204020203" pitchFamily="34" charset="0"/>
                <a:sym typeface="Wingdings" panose="05000000000000000000" pitchFamily="2" charset="2"/>
              </a:rPr>
              <a:t> operating models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Design Azure landing zones, based on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design areas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Enable the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community </a:t>
            </a: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with a set of</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 sample reusable landing zones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Deploy workloads to Azure</a:t>
            </a:r>
          </a:p>
        </p:txBody>
      </p:sp>
      <p:sp>
        <p:nvSpPr>
          <p:cNvPr id="10" name="Text Placeholder 2">
            <a:extLst>
              <a:ext uri="{FF2B5EF4-FFF2-40B4-BE49-F238E27FC236}">
                <a16:creationId xmlns:a16="http://schemas.microsoft.com/office/drawing/2014/main" id="{586DEB66-9D32-40A7-934C-183F0845A691}"/>
              </a:ext>
            </a:extLst>
          </p:cNvPr>
          <p:cNvSpPr txBox="1">
            <a:spLocks/>
          </p:cNvSpPr>
          <p:nvPr/>
        </p:nvSpPr>
        <p:spPr>
          <a:xfrm>
            <a:off x="1065824" y="1703892"/>
            <a:ext cx="5129298" cy="33855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lang="en-US" sz="2000">
                <a:solidFill>
                  <a:srgbClr val="0078D4"/>
                </a:solidFill>
                <a:latin typeface="Segoe UI"/>
                <a:sym typeface="Wingdings" panose="05000000000000000000" pitchFamily="2" charset="2"/>
              </a:rPr>
              <a:t>Validate</a:t>
            </a:r>
            <a:r>
              <a:rPr lang="en-US" sz="2000">
                <a:solidFill>
                  <a:srgbClr val="FFFFFF"/>
                </a:solidFill>
                <a:latin typeface="Segoe UI"/>
                <a:sym typeface="Wingdings" panose="05000000000000000000" pitchFamily="2" charset="2"/>
              </a:rPr>
              <a:t> </a:t>
            </a:r>
            <a:r>
              <a:rPr lang="en-US" sz="2000">
                <a:latin typeface="Segoe UI"/>
                <a:sym typeface="Wingdings" panose="05000000000000000000" pitchFamily="2" charset="2"/>
              </a:rPr>
              <a:t>a partner offer</a:t>
            </a:r>
            <a:endParaRPr kumimoji="0" lang="en-US" sz="2000" b="0" i="0" u="none" strike="noStrike" kern="1200" cap="none" spc="0" normalizeH="0" baseline="0" noProof="0">
              <a:ln>
                <a:noFill/>
              </a:ln>
              <a:effectLst/>
              <a:uLnTx/>
              <a:uFillTx/>
              <a:latin typeface="Segoe UI"/>
              <a:sym typeface="Wingdings" panose="05000000000000000000" pitchFamily="2" charset="2"/>
            </a:endParaRP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Understand</a:t>
            </a: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 </a:t>
            </a:r>
            <a:r>
              <a:rPr lang="en-US" sz="2000">
                <a:solidFill>
                  <a:srgbClr val="0078D3"/>
                </a:solidFill>
                <a:latin typeface="Segoe UI"/>
                <a:sym typeface="Wingdings" panose="05000000000000000000" pitchFamily="2" charset="2"/>
              </a:rPr>
              <a:t>partners approaches and solution</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endParaRP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Validate</a:t>
            </a: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cloud operating model</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Review partners solution for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governance, security, and compliance</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Review partners design, based on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design areas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Deployment options </a:t>
            </a: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for partner landing zone</a:t>
            </a:r>
          </a:p>
        </p:txBody>
      </p:sp>
      <p:pic>
        <p:nvPicPr>
          <p:cNvPr id="3" name="Picture 2">
            <a:extLst>
              <a:ext uri="{FF2B5EF4-FFF2-40B4-BE49-F238E27FC236}">
                <a16:creationId xmlns:a16="http://schemas.microsoft.com/office/drawing/2014/main" id="{F1D0F3A6-19A2-4355-96CD-6876C0E60567}"/>
              </a:ext>
            </a:extLst>
          </p:cNvPr>
          <p:cNvPicPr>
            <a:picLocks noChangeAspect="1"/>
          </p:cNvPicPr>
          <p:nvPr/>
        </p:nvPicPr>
        <p:blipFill>
          <a:blip r:embed="rId3"/>
          <a:stretch>
            <a:fillRect/>
          </a:stretch>
        </p:blipFill>
        <p:spPr>
          <a:xfrm>
            <a:off x="7863918" y="4412326"/>
            <a:ext cx="2367879" cy="2339788"/>
          </a:xfrm>
          <a:prstGeom prst="rect">
            <a:avLst/>
          </a:prstGeom>
        </p:spPr>
      </p:pic>
    </p:spTree>
    <p:extLst>
      <p:ext uri="{BB962C8B-B14F-4D97-AF65-F5344CB8AC3E}">
        <p14:creationId xmlns:p14="http://schemas.microsoft.com/office/powerpoint/2010/main" val="13492019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9D0D-7063-48D1-93CA-155D518BFF45}"/>
              </a:ext>
            </a:extLst>
          </p:cNvPr>
          <p:cNvSpPr>
            <a:spLocks noGrp="1"/>
          </p:cNvSpPr>
          <p:nvPr>
            <p:ph type="title"/>
          </p:nvPr>
        </p:nvSpPr>
        <p:spPr/>
        <p:txBody>
          <a:bodyPr/>
          <a:lstStyle/>
          <a:p>
            <a:r>
              <a:rPr lang="en-US"/>
              <a:t>Partner landing zone considerations</a:t>
            </a:r>
          </a:p>
        </p:txBody>
      </p:sp>
      <p:sp>
        <p:nvSpPr>
          <p:cNvPr id="3" name="Content Placeholder 2">
            <a:extLst>
              <a:ext uri="{FF2B5EF4-FFF2-40B4-BE49-F238E27FC236}">
                <a16:creationId xmlns:a16="http://schemas.microsoft.com/office/drawing/2014/main" id="{8FBA15F0-79DA-4DD3-A1DE-F155751F2327}"/>
              </a:ext>
            </a:extLst>
          </p:cNvPr>
          <p:cNvSpPr>
            <a:spLocks noGrp="1"/>
          </p:cNvSpPr>
          <p:nvPr>
            <p:ph sz="quarter" idx="12"/>
          </p:nvPr>
        </p:nvSpPr>
        <p:spPr>
          <a:xfrm>
            <a:off x="584200" y="1435100"/>
            <a:ext cx="5211763" cy="4444294"/>
          </a:xfrm>
        </p:spPr>
        <p:txBody>
          <a:bodyPr/>
          <a:lstStyle/>
          <a:p>
            <a:r>
              <a:rPr lang="en-US"/>
              <a:t>Are you aligned to the Ready methodology?</a:t>
            </a:r>
          </a:p>
          <a:p>
            <a:r>
              <a:rPr lang="en-US"/>
              <a:t>Expert MSPs – audited to validate ability to delivery CAF</a:t>
            </a:r>
          </a:p>
          <a:p>
            <a:r>
              <a:rPr lang="en-US"/>
              <a:t>Do you support both approaches?</a:t>
            </a:r>
          </a:p>
          <a:p>
            <a:pPr lvl="1"/>
            <a:r>
              <a:rPr lang="en-US"/>
              <a:t>Start small and expand</a:t>
            </a:r>
          </a:p>
          <a:p>
            <a:pPr lvl="1"/>
            <a:r>
              <a:rPr lang="en-US"/>
              <a:t>Start with enterprise scale (new)</a:t>
            </a:r>
          </a:p>
          <a:p>
            <a:r>
              <a:rPr lang="en-US"/>
              <a:t>Are you aligned to the design principles?</a:t>
            </a:r>
          </a:p>
        </p:txBody>
      </p:sp>
      <p:sp>
        <p:nvSpPr>
          <p:cNvPr id="4" name="Content Placeholder 3">
            <a:extLst>
              <a:ext uri="{FF2B5EF4-FFF2-40B4-BE49-F238E27FC236}">
                <a16:creationId xmlns:a16="http://schemas.microsoft.com/office/drawing/2014/main" id="{EBBB4231-B36F-430D-B78D-BE07064669E3}"/>
              </a:ext>
            </a:extLst>
          </p:cNvPr>
          <p:cNvSpPr>
            <a:spLocks noGrp="1"/>
          </p:cNvSpPr>
          <p:nvPr>
            <p:ph sz="quarter" idx="13"/>
          </p:nvPr>
        </p:nvSpPr>
        <p:spPr>
          <a:xfrm>
            <a:off x="6389688" y="1435100"/>
            <a:ext cx="5219700" cy="3717941"/>
          </a:xfrm>
        </p:spPr>
        <p:txBody>
          <a:bodyPr vert="horz" wrap="square" lIns="0" tIns="0" rIns="0" bIns="0" rtlCol="0" anchor="t">
            <a:spAutoFit/>
          </a:bodyPr>
          <a:lstStyle/>
          <a:p>
            <a:r>
              <a:rPr lang="en-US">
                <a:cs typeface="Segoe UI"/>
              </a:rPr>
              <a:t>What deployment options do you support?</a:t>
            </a:r>
          </a:p>
          <a:p>
            <a:pPr lvl="1"/>
            <a:r>
              <a:rPr lang="en-US"/>
              <a:t>Configuration automation</a:t>
            </a:r>
            <a:endParaRPr lang="en-US">
              <a:cs typeface="Segoe UI"/>
            </a:endParaRPr>
          </a:p>
          <a:p>
            <a:pPr lvl="1"/>
            <a:r>
              <a:rPr lang="en-US"/>
              <a:t>Manual configuration</a:t>
            </a:r>
            <a:endParaRPr lang="en-US">
              <a:cs typeface="Segoe UI"/>
            </a:endParaRPr>
          </a:p>
          <a:p>
            <a:r>
              <a:rPr lang="en-US">
                <a:cs typeface="Segoe UI"/>
              </a:rPr>
              <a:t>Does your Azure landing zone align across the 8 areas of design?  </a:t>
            </a:r>
            <a:endParaRPr lang="en-US"/>
          </a:p>
          <a:p>
            <a:pPr lvl="1"/>
            <a:r>
              <a:rPr lang="en-US"/>
              <a:t>What are the incompatibilities?</a:t>
            </a:r>
            <a:endParaRPr lang="en-US">
              <a:cs typeface="Segoe UI"/>
            </a:endParaRPr>
          </a:p>
          <a:p>
            <a:pPr lvl="1"/>
            <a:r>
              <a:rPr lang="en-US">
                <a:cs typeface="Segoe UI"/>
              </a:rPr>
              <a:t>What are your unique differentiators?</a:t>
            </a:r>
          </a:p>
        </p:txBody>
      </p:sp>
    </p:spTree>
    <p:extLst>
      <p:ext uri="{BB962C8B-B14F-4D97-AF65-F5344CB8AC3E}">
        <p14:creationId xmlns:p14="http://schemas.microsoft.com/office/powerpoint/2010/main" val="21621157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Tree>
    <p:extLst>
      <p:ext uri="{BB962C8B-B14F-4D97-AF65-F5344CB8AC3E}">
        <p14:creationId xmlns:p14="http://schemas.microsoft.com/office/powerpoint/2010/main" val="4169111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734447" y="574521"/>
            <a:ext cx="10850734" cy="553920"/>
          </a:xfrm>
        </p:spPr>
        <p:txBody>
          <a:bodyPr/>
          <a:lstStyle/>
          <a:p>
            <a:r>
              <a:rPr lang="en-US" sz="3529"/>
              <a:t>Deploy cloud-ready environments</a:t>
            </a:r>
          </a:p>
        </p:txBody>
      </p:sp>
      <p:sp>
        <p:nvSpPr>
          <p:cNvPr id="6" name="TextBox 5">
            <a:extLst>
              <a:ext uri="{FF2B5EF4-FFF2-40B4-BE49-F238E27FC236}">
                <a16:creationId xmlns:a16="http://schemas.microsoft.com/office/drawing/2014/main" id="{67E64699-FEA7-47F3-8581-463703D60C45}"/>
              </a:ext>
            </a:extLst>
          </p:cNvPr>
          <p:cNvSpPr txBox="1"/>
          <p:nvPr/>
        </p:nvSpPr>
        <p:spPr>
          <a:xfrm>
            <a:off x="1763002" y="2908006"/>
            <a:ext cx="4445867" cy="923330"/>
          </a:xfrm>
          <a:prstGeom prst="rect">
            <a:avLst/>
          </a:prstGeom>
          <a:noFill/>
        </p:spPr>
        <p:txBody>
          <a:bodyPr wrap="square" lIns="0" tIns="0" rIns="0" bIns="0" rtlCol="0">
            <a:spAutoFit/>
          </a:bodyPr>
          <a:lstStyle/>
          <a:p>
            <a:pPr defTabSz="914225">
              <a:defRPr/>
            </a:pPr>
            <a:r>
              <a:rPr lang="en-US" sz="2000" b="1">
                <a:gradFill>
                  <a:gsLst>
                    <a:gs pos="2917">
                      <a:schemeClr val="tx1"/>
                    </a:gs>
                    <a:gs pos="30000">
                      <a:schemeClr val="tx1"/>
                    </a:gs>
                  </a:gsLst>
                  <a:lin ang="5400000" scaled="0"/>
                </a:gradFill>
              </a:rPr>
              <a:t>Learn about Azure Landing Zones</a:t>
            </a:r>
          </a:p>
          <a:p>
            <a:pPr defTabSz="914225">
              <a:defRPr/>
            </a:pPr>
            <a:r>
              <a:rPr lang="en-US" sz="2000">
                <a:solidFill>
                  <a:schemeClr val="accent2"/>
                </a:solidFill>
              </a:rPr>
              <a:t>Azure Landing Zones</a:t>
            </a:r>
          </a:p>
          <a:p>
            <a:pPr defTabSz="914225">
              <a:defRPr/>
            </a:pPr>
            <a:r>
              <a:rPr lang="en-US" sz="2000">
                <a:solidFill>
                  <a:schemeClr val="tx2"/>
                </a:solidFill>
                <a:hlinkClick r:id="rId4">
                  <a:extLst>
                    <a:ext uri="{A12FA001-AC4F-418D-AE19-62706E023703}">
                      <ahyp:hlinkClr xmlns:ahyp="http://schemas.microsoft.com/office/drawing/2018/hyperlinkcolor" val="tx"/>
                    </a:ext>
                  </a:extLst>
                </a:hlinkClick>
              </a:rPr>
              <a:t>https://aka.ms/adopt/landingzones</a:t>
            </a:r>
            <a:r>
              <a:rPr lang="en-US" sz="2000">
                <a:solidFill>
                  <a:schemeClr val="tx2"/>
                </a:solidFill>
              </a:rPr>
              <a:t> </a:t>
            </a:r>
          </a:p>
        </p:txBody>
      </p:sp>
      <p:sp>
        <p:nvSpPr>
          <p:cNvPr id="20" name="TextBox 19">
            <a:extLst>
              <a:ext uri="{FF2B5EF4-FFF2-40B4-BE49-F238E27FC236}">
                <a16:creationId xmlns:a16="http://schemas.microsoft.com/office/drawing/2014/main" id="{F1013BD4-2EAA-4ED4-ACED-51F7F3E01A4D}"/>
              </a:ext>
            </a:extLst>
          </p:cNvPr>
          <p:cNvSpPr txBox="1"/>
          <p:nvPr/>
        </p:nvSpPr>
        <p:spPr>
          <a:xfrm>
            <a:off x="1763002" y="1676244"/>
            <a:ext cx="6289617" cy="923330"/>
          </a:xfrm>
          <a:prstGeom prst="rect">
            <a:avLst/>
          </a:prstGeom>
          <a:noFill/>
        </p:spPr>
        <p:txBody>
          <a:bodyPr wrap="square" lIns="0" tIns="0" rIns="0" bIns="0" rtlCol="0">
            <a:spAutoFit/>
          </a:bodyPr>
          <a:lstStyle/>
          <a:p>
            <a:pPr defTabSz="914225">
              <a:defRPr/>
            </a:pPr>
            <a:r>
              <a:rPr lang="en-US" sz="2000" b="1">
                <a:gradFill>
                  <a:gsLst>
                    <a:gs pos="2917">
                      <a:schemeClr val="tx1"/>
                    </a:gs>
                    <a:gs pos="30000">
                      <a:schemeClr val="tx1"/>
                    </a:gs>
                  </a:gsLst>
                  <a:lin ang="5400000" scaled="0"/>
                </a:gradFill>
              </a:rPr>
              <a:t>Read the Documentation</a:t>
            </a:r>
          </a:p>
          <a:p>
            <a:pPr defTabSz="914225">
              <a:defRPr/>
            </a:pPr>
            <a:r>
              <a:rPr lang="en-US" sz="2000">
                <a:solidFill>
                  <a:schemeClr val="accent2"/>
                </a:solidFill>
              </a:rPr>
              <a:t>Microsoft Cloud Adoption Framework for Azure</a:t>
            </a:r>
          </a:p>
          <a:p>
            <a:pPr defTabSz="914225">
              <a:defRPr/>
            </a:pPr>
            <a:r>
              <a:rPr lang="en-US" sz="2000">
                <a:solidFill>
                  <a:schemeClr val="tx2"/>
                </a:solidFill>
                <a:hlinkClick r:id="rId5">
                  <a:extLst>
                    <a:ext uri="{A12FA001-AC4F-418D-AE19-62706E023703}">
                      <ahyp:hlinkClr xmlns:ahyp="http://schemas.microsoft.com/office/drawing/2018/hyperlinkcolor" val="tx"/>
                    </a:ext>
                  </a:extLst>
                </a:hlinkClick>
              </a:rPr>
              <a:t>https://aka.ms/adopt/overview</a:t>
            </a:r>
            <a:r>
              <a:rPr lang="en-US" sz="2000">
                <a:solidFill>
                  <a:schemeClr val="tx2"/>
                </a:solidFill>
              </a:rPr>
              <a:t> </a:t>
            </a:r>
          </a:p>
        </p:txBody>
      </p:sp>
      <p:sp>
        <p:nvSpPr>
          <p:cNvPr id="10" name="TextBox 9">
            <a:extLst>
              <a:ext uri="{FF2B5EF4-FFF2-40B4-BE49-F238E27FC236}">
                <a16:creationId xmlns:a16="http://schemas.microsoft.com/office/drawing/2014/main" id="{2AF3050C-6A71-43DF-B6BE-D4BA67270E2E}"/>
              </a:ext>
            </a:extLst>
          </p:cNvPr>
          <p:cNvSpPr txBox="1"/>
          <p:nvPr/>
        </p:nvSpPr>
        <p:spPr>
          <a:xfrm>
            <a:off x="1763002" y="4139768"/>
            <a:ext cx="7781472" cy="923330"/>
          </a:xfrm>
          <a:prstGeom prst="rect">
            <a:avLst/>
          </a:prstGeom>
          <a:noFill/>
        </p:spPr>
        <p:txBody>
          <a:bodyPr wrap="square" lIns="0" tIns="0" rIns="0" bIns="0" rtlCol="0" anchor="t">
            <a:spAutoFit/>
          </a:bodyPr>
          <a:lstStyle/>
          <a:p>
            <a:r>
              <a:rPr lang="en-US" sz="2000" b="1">
                <a:gradFill>
                  <a:gsLst>
                    <a:gs pos="2917">
                      <a:schemeClr val="tx1"/>
                    </a:gs>
                    <a:gs pos="30000">
                      <a:schemeClr val="tx1"/>
                    </a:gs>
                  </a:gsLst>
                  <a:lin ang="5400000" scaled="0"/>
                </a:gradFill>
              </a:rPr>
              <a:t>Implement Enterprise-scale Landing Zones in Azure</a:t>
            </a:r>
          </a:p>
          <a:p>
            <a:r>
              <a:rPr lang="en-US" sz="2000">
                <a:solidFill>
                  <a:schemeClr val="accent2"/>
                </a:solidFill>
                <a:cs typeface="Segoe UI"/>
              </a:rPr>
              <a:t>Examples and GitHub resources for implementation</a:t>
            </a:r>
          </a:p>
          <a:p>
            <a:r>
              <a:rPr lang="en-US" sz="2000">
                <a:solidFill>
                  <a:schemeClr val="tx2"/>
                </a:solidFill>
                <a:cs typeface="Segoe UI"/>
                <a:hlinkClick r:id="rId6">
                  <a:extLst>
                    <a:ext uri="{A12FA001-AC4F-418D-AE19-62706E023703}">
                      <ahyp:hlinkClr xmlns:ahyp="http://schemas.microsoft.com/office/drawing/2018/hyperlinkcolor" val="tx"/>
                    </a:ext>
                  </a:extLst>
                </a:hlinkClick>
              </a:rPr>
              <a:t>https://aka.ms/adopt/landingzones/enterprise-scale/implementation</a:t>
            </a:r>
            <a:r>
              <a:rPr lang="en-US" sz="2000">
                <a:solidFill>
                  <a:schemeClr val="tx2"/>
                </a:solidFill>
                <a:cs typeface="Segoe UI"/>
              </a:rPr>
              <a:t> </a:t>
            </a:r>
            <a:endParaRPr lang="en-US" sz="2000">
              <a:solidFill>
                <a:schemeClr val="tx2"/>
              </a:solidFill>
              <a:ea typeface="Segoe UI" pitchFamily="34" charset="0"/>
              <a:cs typeface="Segoe UI"/>
            </a:endParaRPr>
          </a:p>
        </p:txBody>
      </p:sp>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7"/>
          <a:stretch>
            <a:fillRect/>
          </a:stretch>
        </p:blipFill>
        <p:spPr>
          <a:xfrm>
            <a:off x="947937" y="2935732"/>
            <a:ext cx="586498" cy="852961"/>
          </a:xfrm>
          <a:prstGeom prst="rect">
            <a:avLst/>
          </a:prstGeom>
        </p:spPr>
      </p:pic>
      <p:grpSp>
        <p:nvGrpSpPr>
          <p:cNvPr id="24" name="Graphic 21" descr="Books on shelf">
            <a:extLst>
              <a:ext uri="{FF2B5EF4-FFF2-40B4-BE49-F238E27FC236}">
                <a16:creationId xmlns:a16="http://schemas.microsoft.com/office/drawing/2014/main" id="{A8908B10-65FF-4C0A-8D31-31964089EC9C}"/>
              </a:ext>
            </a:extLst>
          </p:cNvPr>
          <p:cNvGrpSpPr/>
          <p:nvPr/>
        </p:nvGrpSpPr>
        <p:grpSpPr>
          <a:xfrm>
            <a:off x="772542" y="1625546"/>
            <a:ext cx="914270" cy="914270"/>
            <a:chOff x="730705" y="2760738"/>
            <a:chExt cx="914400" cy="914400"/>
          </a:xfrm>
        </p:grpSpPr>
        <p:sp>
          <p:nvSpPr>
            <p:cNvPr id="25" name="Freeform: Shape 24">
              <a:extLst>
                <a:ext uri="{FF2B5EF4-FFF2-40B4-BE49-F238E27FC236}">
                  <a16:creationId xmlns:a16="http://schemas.microsoft.com/office/drawing/2014/main" id="{897CC194-7BF2-4929-A836-B802DF6AD533}"/>
                </a:ext>
              </a:extLst>
            </p:cNvPr>
            <p:cNvSpPr/>
            <p:nvPr/>
          </p:nvSpPr>
          <p:spPr>
            <a:xfrm>
              <a:off x="864055" y="3484638"/>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tx1"/>
            </a:solidFill>
            <a:ln w="9525" cap="flat">
              <a:noFill/>
              <a:prstDash val="solid"/>
              <a:miter/>
            </a:ln>
          </p:spPr>
          <p:txBody>
            <a:bodyPr rtlCol="0" anchor="ctr"/>
            <a:lstStyle/>
            <a:p>
              <a:endParaRPr lang="en-US" sz="2000"/>
            </a:p>
          </p:txBody>
        </p:sp>
        <p:sp>
          <p:nvSpPr>
            <p:cNvPr id="28" name="Freeform: Shape 27">
              <a:extLst>
                <a:ext uri="{FF2B5EF4-FFF2-40B4-BE49-F238E27FC236}">
                  <a16:creationId xmlns:a16="http://schemas.microsoft.com/office/drawing/2014/main" id="{621509A4-9EE6-4443-A92E-5EDD5E511BC7}"/>
                </a:ext>
              </a:extLst>
            </p:cNvPr>
            <p:cNvSpPr/>
            <p:nvPr/>
          </p:nvSpPr>
          <p:spPr>
            <a:xfrm>
              <a:off x="864055" y="2894088"/>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rgbClr val="50E6FF"/>
            </a:solidFill>
            <a:ln w="9525" cap="flat">
              <a:noFill/>
              <a:prstDash val="solid"/>
              <a:miter/>
            </a:ln>
          </p:spPr>
          <p:txBody>
            <a:bodyPr rtlCol="0" anchor="ctr"/>
            <a:lstStyle/>
            <a:p>
              <a:endParaRPr lang="en-US" sz="2000"/>
            </a:p>
          </p:txBody>
        </p:sp>
        <p:sp>
          <p:nvSpPr>
            <p:cNvPr id="33" name="Freeform: Shape 32">
              <a:extLst>
                <a:ext uri="{FF2B5EF4-FFF2-40B4-BE49-F238E27FC236}">
                  <a16:creationId xmlns:a16="http://schemas.microsoft.com/office/drawing/2014/main" id="{6E9D8F83-68D7-4D15-AB18-1902D0C705A5}"/>
                </a:ext>
              </a:extLst>
            </p:cNvPr>
            <p:cNvSpPr/>
            <p:nvPr/>
          </p:nvSpPr>
          <p:spPr>
            <a:xfrm>
              <a:off x="1340305" y="337033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p>
          </p:txBody>
        </p:sp>
        <p:sp>
          <p:nvSpPr>
            <p:cNvPr id="34" name="Freeform: Shape 33">
              <a:extLst>
                <a:ext uri="{FF2B5EF4-FFF2-40B4-BE49-F238E27FC236}">
                  <a16:creationId xmlns:a16="http://schemas.microsoft.com/office/drawing/2014/main" id="{B16C0B7C-1D4A-45DD-9850-AC1EEA48D021}"/>
                </a:ext>
              </a:extLst>
            </p:cNvPr>
            <p:cNvSpPr/>
            <p:nvPr/>
          </p:nvSpPr>
          <p:spPr>
            <a:xfrm>
              <a:off x="1340305" y="3046488"/>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accent4"/>
            </a:solidFill>
            <a:ln w="9525" cap="flat">
              <a:noFill/>
              <a:prstDash val="solid"/>
              <a:miter/>
            </a:ln>
          </p:spPr>
          <p:txBody>
            <a:bodyPr rtlCol="0" anchor="ctr"/>
            <a:lstStyle/>
            <a:p>
              <a:endParaRPr lang="en-US" sz="2000"/>
            </a:p>
          </p:txBody>
        </p:sp>
        <p:sp>
          <p:nvSpPr>
            <p:cNvPr id="35" name="Freeform: Shape 34">
              <a:extLst>
                <a:ext uri="{FF2B5EF4-FFF2-40B4-BE49-F238E27FC236}">
                  <a16:creationId xmlns:a16="http://schemas.microsoft.com/office/drawing/2014/main" id="{55DFDC09-4658-444B-9C80-92C130132004}"/>
                </a:ext>
              </a:extLst>
            </p:cNvPr>
            <p:cNvSpPr/>
            <p:nvPr/>
          </p:nvSpPr>
          <p:spPr>
            <a:xfrm>
              <a:off x="1340305" y="293218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p>
          </p:txBody>
        </p:sp>
        <p:sp>
          <p:nvSpPr>
            <p:cNvPr id="37" name="Freeform: Shape 36">
              <a:extLst>
                <a:ext uri="{FF2B5EF4-FFF2-40B4-BE49-F238E27FC236}">
                  <a16:creationId xmlns:a16="http://schemas.microsoft.com/office/drawing/2014/main" id="{C2EB3DF8-9348-4CE6-AFBA-DDDEA602FC6F}"/>
                </a:ext>
              </a:extLst>
            </p:cNvPr>
            <p:cNvSpPr/>
            <p:nvPr/>
          </p:nvSpPr>
          <p:spPr>
            <a:xfrm>
              <a:off x="1149805" y="3027438"/>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solidFill>
              <a:srgbClr val="50E6FF"/>
            </a:solidFill>
            <a:ln w="9525" cap="flat">
              <a:noFill/>
              <a:prstDash val="solid"/>
              <a:miter/>
            </a:ln>
          </p:spPr>
          <p:txBody>
            <a:bodyPr rtlCol="0" anchor="ctr"/>
            <a:lstStyle/>
            <a:p>
              <a:endParaRPr lang="en-US" sz="2000"/>
            </a:p>
          </p:txBody>
        </p:sp>
        <p:sp>
          <p:nvSpPr>
            <p:cNvPr id="40" name="Freeform: Shape 39">
              <a:extLst>
                <a:ext uri="{FF2B5EF4-FFF2-40B4-BE49-F238E27FC236}">
                  <a16:creationId xmlns:a16="http://schemas.microsoft.com/office/drawing/2014/main" id="{3961F62F-47B0-479E-B3B4-DDE81CAB111A}"/>
                </a:ext>
              </a:extLst>
            </p:cNvPr>
            <p:cNvSpPr/>
            <p:nvPr/>
          </p:nvSpPr>
          <p:spPr>
            <a:xfrm>
              <a:off x="978355" y="2951238"/>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solidFill>
              <a:schemeClr val="accent4"/>
            </a:solidFill>
            <a:ln w="9525" cap="flat">
              <a:noFill/>
              <a:prstDash val="solid"/>
              <a:miter/>
            </a:ln>
          </p:spPr>
          <p:txBody>
            <a:bodyPr rtlCol="0" anchor="ctr"/>
            <a:lstStyle/>
            <a:p>
              <a:endParaRPr lang="en-US" sz="2000"/>
            </a:p>
          </p:txBody>
        </p:sp>
      </p:grpSp>
      <p:grpSp>
        <p:nvGrpSpPr>
          <p:cNvPr id="44" name="Graphic 42" descr="Ui Ux">
            <a:extLst>
              <a:ext uri="{FF2B5EF4-FFF2-40B4-BE49-F238E27FC236}">
                <a16:creationId xmlns:a16="http://schemas.microsoft.com/office/drawing/2014/main" id="{31004309-CECE-41FF-8817-81DAA4B83168}"/>
              </a:ext>
            </a:extLst>
          </p:cNvPr>
          <p:cNvGrpSpPr/>
          <p:nvPr/>
        </p:nvGrpSpPr>
        <p:grpSpPr>
          <a:xfrm>
            <a:off x="758257" y="4098073"/>
            <a:ext cx="914270" cy="914270"/>
            <a:chOff x="654505" y="4023953"/>
            <a:chExt cx="914400" cy="914400"/>
          </a:xfrm>
        </p:grpSpPr>
        <p:sp>
          <p:nvSpPr>
            <p:cNvPr id="45" name="Freeform: Shape 44">
              <a:extLst>
                <a:ext uri="{FF2B5EF4-FFF2-40B4-BE49-F238E27FC236}">
                  <a16:creationId xmlns:a16="http://schemas.microsoft.com/office/drawing/2014/main" id="{568C5B89-9D43-48F0-8B46-B4335AA495A4}"/>
                </a:ext>
              </a:extLst>
            </p:cNvPr>
            <p:cNvSpPr/>
            <p:nvPr/>
          </p:nvSpPr>
          <p:spPr>
            <a:xfrm>
              <a:off x="983117" y="4300178"/>
              <a:ext cx="276225" cy="276225"/>
            </a:xfrm>
            <a:custGeom>
              <a:avLst/>
              <a:gdLst>
                <a:gd name="connsiteX0" fmla="*/ 0 w 276225"/>
                <a:gd name="connsiteY0" fmla="*/ 138113 h 276225"/>
                <a:gd name="connsiteX1" fmla="*/ 138113 w 276225"/>
                <a:gd name="connsiteY1" fmla="*/ 276225 h 276225"/>
                <a:gd name="connsiteX2" fmla="*/ 276225 w 276225"/>
                <a:gd name="connsiteY2" fmla="*/ 138113 h 276225"/>
                <a:gd name="connsiteX3" fmla="*/ 138113 w 276225"/>
                <a:gd name="connsiteY3" fmla="*/ 0 h 276225"/>
                <a:gd name="connsiteX4" fmla="*/ 0 w 276225"/>
                <a:gd name="connsiteY4" fmla="*/ 138113 h 276225"/>
                <a:gd name="connsiteX5" fmla="*/ 215265 w 276225"/>
                <a:gd name="connsiteY5" fmla="*/ 179070 h 276225"/>
                <a:gd name="connsiteX6" fmla="*/ 215265 w 276225"/>
                <a:gd name="connsiteY6" fmla="*/ 208598 h 276225"/>
                <a:gd name="connsiteX7" fmla="*/ 60007 w 276225"/>
                <a:gd name="connsiteY7" fmla="*/ 208598 h 276225"/>
                <a:gd name="connsiteX8" fmla="*/ 60007 w 276225"/>
                <a:gd name="connsiteY8" fmla="*/ 179070 h 276225"/>
                <a:gd name="connsiteX9" fmla="*/ 67627 w 276225"/>
                <a:gd name="connsiteY9" fmla="*/ 163830 h 276225"/>
                <a:gd name="connsiteX10" fmla="*/ 105727 w 276225"/>
                <a:gd name="connsiteY10" fmla="*/ 145733 h 276225"/>
                <a:gd name="connsiteX11" fmla="*/ 138113 w 276225"/>
                <a:gd name="connsiteY11" fmla="*/ 140970 h 276225"/>
                <a:gd name="connsiteX12" fmla="*/ 170498 w 276225"/>
                <a:gd name="connsiteY12" fmla="*/ 145733 h 276225"/>
                <a:gd name="connsiteX13" fmla="*/ 208598 w 276225"/>
                <a:gd name="connsiteY13" fmla="*/ 163830 h 276225"/>
                <a:gd name="connsiteX14" fmla="*/ 215265 w 276225"/>
                <a:gd name="connsiteY14" fmla="*/ 179070 h 276225"/>
                <a:gd name="connsiteX15" fmla="*/ 138113 w 276225"/>
                <a:gd name="connsiteY15" fmla="*/ 53340 h 276225"/>
                <a:gd name="connsiteX16" fmla="*/ 177165 w 276225"/>
                <a:gd name="connsiteY16" fmla="*/ 92393 h 276225"/>
                <a:gd name="connsiteX17" fmla="*/ 177165 w 276225"/>
                <a:gd name="connsiteY17" fmla="*/ 92393 h 276225"/>
                <a:gd name="connsiteX18" fmla="*/ 138113 w 276225"/>
                <a:gd name="connsiteY18" fmla="*/ 131445 h 276225"/>
                <a:gd name="connsiteX19" fmla="*/ 99060 w 276225"/>
                <a:gd name="connsiteY19" fmla="*/ 92393 h 276225"/>
                <a:gd name="connsiteX20" fmla="*/ 138113 w 276225"/>
                <a:gd name="connsiteY20" fmla="*/ 5334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225" h="276225">
                  <a:moveTo>
                    <a:pt x="0" y="138113"/>
                  </a:moveTo>
                  <a:cubicBezTo>
                    <a:pt x="0" y="214313"/>
                    <a:pt x="61913" y="276225"/>
                    <a:pt x="138113" y="276225"/>
                  </a:cubicBezTo>
                  <a:cubicBezTo>
                    <a:pt x="214313" y="276225"/>
                    <a:pt x="276225" y="214313"/>
                    <a:pt x="276225" y="138113"/>
                  </a:cubicBezTo>
                  <a:cubicBezTo>
                    <a:pt x="276225" y="61913"/>
                    <a:pt x="214313" y="0"/>
                    <a:pt x="138113" y="0"/>
                  </a:cubicBezTo>
                  <a:cubicBezTo>
                    <a:pt x="61913" y="0"/>
                    <a:pt x="0" y="61913"/>
                    <a:pt x="0" y="138113"/>
                  </a:cubicBezTo>
                  <a:close/>
                  <a:moveTo>
                    <a:pt x="215265" y="179070"/>
                  </a:moveTo>
                  <a:lnTo>
                    <a:pt x="215265" y="208598"/>
                  </a:lnTo>
                  <a:lnTo>
                    <a:pt x="60007" y="208598"/>
                  </a:lnTo>
                  <a:lnTo>
                    <a:pt x="60007" y="179070"/>
                  </a:lnTo>
                  <a:cubicBezTo>
                    <a:pt x="60007" y="173355"/>
                    <a:pt x="62865" y="167640"/>
                    <a:pt x="67627" y="163830"/>
                  </a:cubicBezTo>
                  <a:cubicBezTo>
                    <a:pt x="79057" y="155258"/>
                    <a:pt x="91440" y="149543"/>
                    <a:pt x="105727" y="145733"/>
                  </a:cubicBezTo>
                  <a:cubicBezTo>
                    <a:pt x="116205" y="142875"/>
                    <a:pt x="126682" y="140970"/>
                    <a:pt x="138113" y="140970"/>
                  </a:cubicBezTo>
                  <a:cubicBezTo>
                    <a:pt x="148590" y="140970"/>
                    <a:pt x="160020" y="142875"/>
                    <a:pt x="170498" y="145733"/>
                  </a:cubicBezTo>
                  <a:cubicBezTo>
                    <a:pt x="183833" y="149543"/>
                    <a:pt x="197168" y="155258"/>
                    <a:pt x="208598" y="163830"/>
                  </a:cubicBezTo>
                  <a:cubicBezTo>
                    <a:pt x="212408" y="167640"/>
                    <a:pt x="215265" y="173355"/>
                    <a:pt x="215265" y="179070"/>
                  </a:cubicBezTo>
                  <a:close/>
                  <a:moveTo>
                    <a:pt x="138113" y="53340"/>
                  </a:moveTo>
                  <a:cubicBezTo>
                    <a:pt x="159068" y="53340"/>
                    <a:pt x="177165" y="70485"/>
                    <a:pt x="177165" y="92393"/>
                  </a:cubicBezTo>
                  <a:lnTo>
                    <a:pt x="177165" y="92393"/>
                  </a:lnTo>
                  <a:cubicBezTo>
                    <a:pt x="177165" y="113348"/>
                    <a:pt x="160020" y="131445"/>
                    <a:pt x="138113" y="131445"/>
                  </a:cubicBezTo>
                  <a:cubicBezTo>
                    <a:pt x="117157" y="131445"/>
                    <a:pt x="99060" y="114300"/>
                    <a:pt x="99060" y="92393"/>
                  </a:cubicBezTo>
                  <a:cubicBezTo>
                    <a:pt x="99060" y="70485"/>
                    <a:pt x="116205" y="53340"/>
                    <a:pt x="138113" y="53340"/>
                  </a:cubicBezTo>
                  <a:close/>
                </a:path>
              </a:pathLst>
            </a:custGeom>
            <a:solidFill>
              <a:schemeClr val="accent5"/>
            </a:solidFill>
            <a:ln w="9525" cap="flat">
              <a:noFill/>
              <a:prstDash val="solid"/>
              <a:miter/>
            </a:ln>
          </p:spPr>
          <p:txBody>
            <a:bodyPr rtlCol="0" anchor="ctr"/>
            <a:lstStyle/>
            <a:p>
              <a:endParaRPr lang="en-US" sz="2000"/>
            </a:p>
          </p:txBody>
        </p:sp>
        <p:sp>
          <p:nvSpPr>
            <p:cNvPr id="46" name="Freeform: Shape 45">
              <a:extLst>
                <a:ext uri="{FF2B5EF4-FFF2-40B4-BE49-F238E27FC236}">
                  <a16:creationId xmlns:a16="http://schemas.microsoft.com/office/drawing/2014/main" id="{0E9F5143-6E2F-4BE2-B263-46B1D7688B8A}"/>
                </a:ext>
              </a:extLst>
            </p:cNvPr>
            <p:cNvSpPr/>
            <p:nvPr/>
          </p:nvSpPr>
          <p:spPr>
            <a:xfrm>
              <a:off x="1521280"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47" name="Freeform: Shape 46">
              <a:extLst>
                <a:ext uri="{FF2B5EF4-FFF2-40B4-BE49-F238E27FC236}">
                  <a16:creationId xmlns:a16="http://schemas.microsoft.com/office/drawing/2014/main" id="{28E7C1A2-D353-47B7-B386-CC82C8583FBE}"/>
                </a:ext>
              </a:extLst>
            </p:cNvPr>
            <p:cNvSpPr/>
            <p:nvPr/>
          </p:nvSpPr>
          <p:spPr>
            <a:xfrm>
              <a:off x="1358402"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48" name="Freeform: Shape 47">
              <a:extLst>
                <a:ext uri="{FF2B5EF4-FFF2-40B4-BE49-F238E27FC236}">
                  <a16:creationId xmlns:a16="http://schemas.microsoft.com/office/drawing/2014/main" id="{F01607AF-F882-4080-8104-EFB4D8E3C566}"/>
                </a:ext>
              </a:extLst>
            </p:cNvPr>
            <p:cNvSpPr/>
            <p:nvPr/>
          </p:nvSpPr>
          <p:spPr>
            <a:xfrm>
              <a:off x="1413647" y="43287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49" name="Freeform: Shape 48">
              <a:extLst>
                <a:ext uri="{FF2B5EF4-FFF2-40B4-BE49-F238E27FC236}">
                  <a16:creationId xmlns:a16="http://schemas.microsoft.com/office/drawing/2014/main" id="{582C5146-4E55-43D5-83CD-9E82206689BB}"/>
                </a:ext>
              </a:extLst>
            </p:cNvPr>
            <p:cNvSpPr/>
            <p:nvPr/>
          </p:nvSpPr>
          <p:spPr>
            <a:xfrm>
              <a:off x="1467940"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0" name="Freeform: Shape 49">
              <a:extLst>
                <a:ext uri="{FF2B5EF4-FFF2-40B4-BE49-F238E27FC236}">
                  <a16:creationId xmlns:a16="http://schemas.microsoft.com/office/drawing/2014/main" id="{1762BDAE-0ECF-43D7-A98A-15D26C29759D}"/>
                </a:ext>
              </a:extLst>
            </p:cNvPr>
            <p:cNvSpPr/>
            <p:nvPr/>
          </p:nvSpPr>
          <p:spPr>
            <a:xfrm>
              <a:off x="1302205"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1" name="Freeform: Shape 50">
              <a:extLst>
                <a:ext uri="{FF2B5EF4-FFF2-40B4-BE49-F238E27FC236}">
                  <a16:creationId xmlns:a16="http://schemas.microsoft.com/office/drawing/2014/main" id="{8B973A59-8B4F-4C85-BDCB-F98147F1D0A1}"/>
                </a:ext>
              </a:extLst>
            </p:cNvPr>
            <p:cNvSpPr/>
            <p:nvPr/>
          </p:nvSpPr>
          <p:spPr>
            <a:xfrm>
              <a:off x="1302205"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2" name="Freeform: Shape 51">
              <a:extLst>
                <a:ext uri="{FF2B5EF4-FFF2-40B4-BE49-F238E27FC236}">
                  <a16:creationId xmlns:a16="http://schemas.microsoft.com/office/drawing/2014/main" id="{062C4EBA-5097-49D7-95E2-CE91A5C6DDCF}"/>
                </a:ext>
              </a:extLst>
            </p:cNvPr>
            <p:cNvSpPr/>
            <p:nvPr/>
          </p:nvSpPr>
          <p:spPr>
            <a:xfrm>
              <a:off x="1302205"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3" name="Freeform: Shape 52">
              <a:extLst>
                <a:ext uri="{FF2B5EF4-FFF2-40B4-BE49-F238E27FC236}">
                  <a16:creationId xmlns:a16="http://schemas.microsoft.com/office/drawing/2014/main" id="{2E83A610-8882-4182-8E65-17DE549783EF}"/>
                </a:ext>
              </a:extLst>
            </p:cNvPr>
            <p:cNvSpPr/>
            <p:nvPr/>
          </p:nvSpPr>
          <p:spPr>
            <a:xfrm>
              <a:off x="1302205"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4" name="Freeform: Shape 53">
              <a:extLst>
                <a:ext uri="{FF2B5EF4-FFF2-40B4-BE49-F238E27FC236}">
                  <a16:creationId xmlns:a16="http://schemas.microsoft.com/office/drawing/2014/main" id="{E0CB444A-D354-4113-AE06-F0D1695E2CD5}"/>
                </a:ext>
              </a:extLst>
            </p:cNvPr>
            <p:cNvSpPr/>
            <p:nvPr/>
          </p:nvSpPr>
          <p:spPr>
            <a:xfrm>
              <a:off x="1302205"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5" name="Freeform: Shape 54">
              <a:extLst>
                <a:ext uri="{FF2B5EF4-FFF2-40B4-BE49-F238E27FC236}">
                  <a16:creationId xmlns:a16="http://schemas.microsoft.com/office/drawing/2014/main" id="{9E040E13-2BDF-40CC-B3D2-28A3219715B9}"/>
                </a:ext>
              </a:extLst>
            </p:cNvPr>
            <p:cNvSpPr/>
            <p:nvPr/>
          </p:nvSpPr>
          <p:spPr>
            <a:xfrm>
              <a:off x="1413647" y="41001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6" name="Freeform: Shape 55">
              <a:extLst>
                <a:ext uri="{FF2B5EF4-FFF2-40B4-BE49-F238E27FC236}">
                  <a16:creationId xmlns:a16="http://schemas.microsoft.com/office/drawing/2014/main" id="{40A45B67-3522-459B-ACB8-FD54CD6AB34D}"/>
                </a:ext>
              </a:extLst>
            </p:cNvPr>
            <p:cNvSpPr/>
            <p:nvPr/>
          </p:nvSpPr>
          <p:spPr>
            <a:xfrm>
              <a:off x="1467940"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7" name="Freeform: Shape 56">
              <a:extLst>
                <a:ext uri="{FF2B5EF4-FFF2-40B4-BE49-F238E27FC236}">
                  <a16:creationId xmlns:a16="http://schemas.microsoft.com/office/drawing/2014/main" id="{DC7BE122-7064-4662-A12C-C78B4956DB01}"/>
                </a:ext>
              </a:extLst>
            </p:cNvPr>
            <p:cNvSpPr/>
            <p:nvPr/>
          </p:nvSpPr>
          <p:spPr>
            <a:xfrm>
              <a:off x="1358402"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8" name="Freeform: Shape 57">
              <a:extLst>
                <a:ext uri="{FF2B5EF4-FFF2-40B4-BE49-F238E27FC236}">
                  <a16:creationId xmlns:a16="http://schemas.microsoft.com/office/drawing/2014/main" id="{A3494F8A-8F66-4D34-82CF-7CB8C30093D9}"/>
                </a:ext>
              </a:extLst>
            </p:cNvPr>
            <p:cNvSpPr/>
            <p:nvPr/>
          </p:nvSpPr>
          <p:spPr>
            <a:xfrm>
              <a:off x="1521280"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9" name="Freeform: Shape 58">
              <a:extLst>
                <a:ext uri="{FF2B5EF4-FFF2-40B4-BE49-F238E27FC236}">
                  <a16:creationId xmlns:a16="http://schemas.microsoft.com/office/drawing/2014/main" id="{EE2F2F00-5E2C-42CB-8F28-2B43F1161DCD}"/>
                </a:ext>
              </a:extLst>
            </p:cNvPr>
            <p:cNvSpPr/>
            <p:nvPr/>
          </p:nvSpPr>
          <p:spPr>
            <a:xfrm>
              <a:off x="1521280"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0" name="Freeform: Shape 59">
              <a:extLst>
                <a:ext uri="{FF2B5EF4-FFF2-40B4-BE49-F238E27FC236}">
                  <a16:creationId xmlns:a16="http://schemas.microsoft.com/office/drawing/2014/main" id="{02DD747F-F453-408E-AB52-15B311962497}"/>
                </a:ext>
              </a:extLst>
            </p:cNvPr>
            <p:cNvSpPr/>
            <p:nvPr/>
          </p:nvSpPr>
          <p:spPr>
            <a:xfrm>
              <a:off x="1521280"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1" name="Freeform: Shape 60">
              <a:extLst>
                <a:ext uri="{FF2B5EF4-FFF2-40B4-BE49-F238E27FC236}">
                  <a16:creationId xmlns:a16="http://schemas.microsoft.com/office/drawing/2014/main" id="{A22C4872-EBDA-45E2-86AE-9B43A4DC75EB}"/>
                </a:ext>
              </a:extLst>
            </p:cNvPr>
            <p:cNvSpPr/>
            <p:nvPr/>
          </p:nvSpPr>
          <p:spPr>
            <a:xfrm>
              <a:off x="1521280"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2" name="Freeform: Shape 61">
              <a:extLst>
                <a:ext uri="{FF2B5EF4-FFF2-40B4-BE49-F238E27FC236}">
                  <a16:creationId xmlns:a16="http://schemas.microsoft.com/office/drawing/2014/main" id="{26A661D3-D356-442B-8945-1CA634978C34}"/>
                </a:ext>
              </a:extLst>
            </p:cNvPr>
            <p:cNvSpPr/>
            <p:nvPr/>
          </p:nvSpPr>
          <p:spPr>
            <a:xfrm>
              <a:off x="1284107" y="4481153"/>
              <a:ext cx="123825" cy="124777"/>
            </a:xfrm>
            <a:custGeom>
              <a:avLst/>
              <a:gdLst>
                <a:gd name="connsiteX0" fmla="*/ 37148 w 123825"/>
                <a:gd name="connsiteY0" fmla="*/ 119063 h 124777"/>
                <a:gd name="connsiteX1" fmla="*/ 41910 w 123825"/>
                <a:gd name="connsiteY1" fmla="*/ 121920 h 124777"/>
                <a:gd name="connsiteX2" fmla="*/ 44768 w 123825"/>
                <a:gd name="connsiteY2" fmla="*/ 119063 h 124777"/>
                <a:gd name="connsiteX3" fmla="*/ 59055 w 123825"/>
                <a:gd name="connsiteY3" fmla="*/ 80010 h 124777"/>
                <a:gd name="connsiteX4" fmla="*/ 103823 w 123825"/>
                <a:gd name="connsiteY4" fmla="*/ 124777 h 124777"/>
                <a:gd name="connsiteX5" fmla="*/ 123825 w 123825"/>
                <a:gd name="connsiteY5" fmla="*/ 104775 h 124777"/>
                <a:gd name="connsiteX6" fmla="*/ 79058 w 123825"/>
                <a:gd name="connsiteY6" fmla="*/ 60007 h 124777"/>
                <a:gd name="connsiteX7" fmla="*/ 118110 w 123825"/>
                <a:gd name="connsiteY7" fmla="*/ 45720 h 124777"/>
                <a:gd name="connsiteX8" fmla="*/ 120968 w 123825"/>
                <a:gd name="connsiteY8" fmla="*/ 40957 h 124777"/>
                <a:gd name="connsiteX9" fmla="*/ 118110 w 123825"/>
                <a:gd name="connsiteY9" fmla="*/ 38100 h 124777"/>
                <a:gd name="connsiteX10" fmla="*/ 4763 w 123825"/>
                <a:gd name="connsiteY10" fmla="*/ 0 h 124777"/>
                <a:gd name="connsiteX11" fmla="*/ 3810 w 123825"/>
                <a:gd name="connsiteY11" fmla="*/ 0 h 124777"/>
                <a:gd name="connsiteX12" fmla="*/ 3810 w 123825"/>
                <a:gd name="connsiteY12" fmla="*/ 0 h 124777"/>
                <a:gd name="connsiteX13" fmla="*/ 0 w 123825"/>
                <a:gd name="connsiteY13" fmla="*/ 3810 h 124777"/>
                <a:gd name="connsiteX14" fmla="*/ 0 w 123825"/>
                <a:gd name="connsiteY14" fmla="*/ 4763 h 124777"/>
                <a:gd name="connsiteX15" fmla="*/ 37148 w 123825"/>
                <a:gd name="connsiteY15" fmla="*/ 119063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24777">
                  <a:moveTo>
                    <a:pt x="37148" y="119063"/>
                  </a:moveTo>
                  <a:cubicBezTo>
                    <a:pt x="38100" y="120968"/>
                    <a:pt x="40005" y="121920"/>
                    <a:pt x="41910" y="121920"/>
                  </a:cubicBezTo>
                  <a:cubicBezTo>
                    <a:pt x="42863" y="121920"/>
                    <a:pt x="43815" y="120968"/>
                    <a:pt x="44768" y="119063"/>
                  </a:cubicBezTo>
                  <a:lnTo>
                    <a:pt x="59055" y="80010"/>
                  </a:lnTo>
                  <a:lnTo>
                    <a:pt x="103823" y="124777"/>
                  </a:lnTo>
                  <a:lnTo>
                    <a:pt x="123825" y="104775"/>
                  </a:lnTo>
                  <a:lnTo>
                    <a:pt x="79058" y="60007"/>
                  </a:lnTo>
                  <a:lnTo>
                    <a:pt x="118110" y="45720"/>
                  </a:lnTo>
                  <a:cubicBezTo>
                    <a:pt x="120015" y="44768"/>
                    <a:pt x="120968" y="42863"/>
                    <a:pt x="120968" y="40957"/>
                  </a:cubicBezTo>
                  <a:cubicBezTo>
                    <a:pt x="120968" y="40005"/>
                    <a:pt x="120015" y="39052"/>
                    <a:pt x="118110" y="38100"/>
                  </a:cubicBezTo>
                  <a:lnTo>
                    <a:pt x="4763" y="0"/>
                  </a:lnTo>
                  <a:cubicBezTo>
                    <a:pt x="4763" y="0"/>
                    <a:pt x="3810" y="0"/>
                    <a:pt x="3810" y="0"/>
                  </a:cubicBezTo>
                  <a:lnTo>
                    <a:pt x="3810" y="0"/>
                  </a:lnTo>
                  <a:cubicBezTo>
                    <a:pt x="1905" y="0"/>
                    <a:pt x="0" y="1905"/>
                    <a:pt x="0" y="3810"/>
                  </a:cubicBezTo>
                  <a:cubicBezTo>
                    <a:pt x="0" y="3810"/>
                    <a:pt x="0" y="4763"/>
                    <a:pt x="0" y="4763"/>
                  </a:cubicBezTo>
                  <a:lnTo>
                    <a:pt x="37148" y="119063"/>
                  </a:lnTo>
                  <a:close/>
                </a:path>
              </a:pathLst>
            </a:custGeom>
            <a:solidFill>
              <a:schemeClr val="tx1"/>
            </a:solidFill>
            <a:ln w="9525" cap="flat">
              <a:noFill/>
              <a:prstDash val="solid"/>
              <a:miter/>
            </a:ln>
          </p:spPr>
          <p:txBody>
            <a:bodyPr rtlCol="0" anchor="ctr"/>
            <a:lstStyle/>
            <a:p>
              <a:endParaRPr lang="en-US" sz="2000"/>
            </a:p>
          </p:txBody>
        </p:sp>
        <p:sp>
          <p:nvSpPr>
            <p:cNvPr id="63" name="Freeform: Shape 62">
              <a:extLst>
                <a:ext uri="{FF2B5EF4-FFF2-40B4-BE49-F238E27FC236}">
                  <a16:creationId xmlns:a16="http://schemas.microsoft.com/office/drawing/2014/main" id="{92CEF967-8E65-478C-9BC3-E95C1D512768}"/>
                </a:ext>
              </a:extLst>
            </p:cNvPr>
            <p:cNvSpPr/>
            <p:nvPr/>
          </p:nvSpPr>
          <p:spPr>
            <a:xfrm>
              <a:off x="673555" y="4252553"/>
              <a:ext cx="257175" cy="200025"/>
            </a:xfrm>
            <a:custGeom>
              <a:avLst/>
              <a:gdLst>
                <a:gd name="connsiteX0" fmla="*/ 257175 w 257175"/>
                <a:gd name="connsiteY0" fmla="*/ 0 h 200025"/>
                <a:gd name="connsiteX1" fmla="*/ 0 w 257175"/>
                <a:gd name="connsiteY1" fmla="*/ 0 h 200025"/>
                <a:gd name="connsiteX2" fmla="*/ 0 w 257175"/>
                <a:gd name="connsiteY2" fmla="*/ 200025 h 200025"/>
                <a:gd name="connsiteX3" fmla="*/ 257175 w 257175"/>
                <a:gd name="connsiteY3" fmla="*/ 200025 h 200025"/>
                <a:gd name="connsiteX4" fmla="*/ 257175 w 257175"/>
                <a:gd name="connsiteY4" fmla="*/ 0 h 200025"/>
                <a:gd name="connsiteX5" fmla="*/ 228600 w 257175"/>
                <a:gd name="connsiteY5" fmla="*/ 171450 h 200025"/>
                <a:gd name="connsiteX6" fmla="*/ 28575 w 257175"/>
                <a:gd name="connsiteY6" fmla="*/ 171450 h 200025"/>
                <a:gd name="connsiteX7" fmla="*/ 28575 w 257175"/>
                <a:gd name="connsiteY7" fmla="*/ 28575 h 200025"/>
                <a:gd name="connsiteX8" fmla="*/ 228600 w 257175"/>
                <a:gd name="connsiteY8" fmla="*/ 28575 h 200025"/>
                <a:gd name="connsiteX9" fmla="*/ 228600 w 257175"/>
                <a:gd name="connsiteY9" fmla="*/ 17145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200025">
                  <a:moveTo>
                    <a:pt x="257175" y="0"/>
                  </a:moveTo>
                  <a:lnTo>
                    <a:pt x="0" y="0"/>
                  </a:lnTo>
                  <a:lnTo>
                    <a:pt x="0" y="200025"/>
                  </a:lnTo>
                  <a:lnTo>
                    <a:pt x="257175" y="200025"/>
                  </a:lnTo>
                  <a:lnTo>
                    <a:pt x="257175" y="0"/>
                  </a:lnTo>
                  <a:close/>
                  <a:moveTo>
                    <a:pt x="228600" y="171450"/>
                  </a:moveTo>
                  <a:lnTo>
                    <a:pt x="28575" y="171450"/>
                  </a:lnTo>
                  <a:lnTo>
                    <a:pt x="28575" y="28575"/>
                  </a:lnTo>
                  <a:lnTo>
                    <a:pt x="228600" y="28575"/>
                  </a:lnTo>
                  <a:lnTo>
                    <a:pt x="228600" y="171450"/>
                  </a:lnTo>
                  <a:close/>
                </a:path>
              </a:pathLst>
            </a:custGeom>
            <a:solidFill>
              <a:schemeClr val="accent5"/>
            </a:solidFill>
            <a:ln w="9525" cap="flat">
              <a:noFill/>
              <a:prstDash val="solid"/>
              <a:miter/>
            </a:ln>
          </p:spPr>
          <p:txBody>
            <a:bodyPr rtlCol="0" anchor="ctr"/>
            <a:lstStyle/>
            <a:p>
              <a:endParaRPr lang="en-US" sz="2000"/>
            </a:p>
          </p:txBody>
        </p:sp>
        <p:sp>
          <p:nvSpPr>
            <p:cNvPr id="64" name="Freeform: Shape 63">
              <a:extLst>
                <a:ext uri="{FF2B5EF4-FFF2-40B4-BE49-F238E27FC236}">
                  <a16:creationId xmlns:a16="http://schemas.microsoft.com/office/drawing/2014/main" id="{581144F6-1ECB-4B45-B0F9-E22F3E4EA51C}"/>
                </a:ext>
              </a:extLst>
            </p:cNvPr>
            <p:cNvSpPr/>
            <p:nvPr/>
          </p:nvSpPr>
          <p:spPr>
            <a:xfrm>
              <a:off x="740230" y="4304940"/>
              <a:ext cx="114300" cy="28575"/>
            </a:xfrm>
            <a:custGeom>
              <a:avLst/>
              <a:gdLst>
                <a:gd name="connsiteX0" fmla="*/ 0 w 114300"/>
                <a:gd name="connsiteY0" fmla="*/ 0 h 28575"/>
                <a:gd name="connsiteX1" fmla="*/ 114300 w 114300"/>
                <a:gd name="connsiteY1" fmla="*/ 0 h 28575"/>
                <a:gd name="connsiteX2" fmla="*/ 114300 w 114300"/>
                <a:gd name="connsiteY2" fmla="*/ 28575 h 28575"/>
                <a:gd name="connsiteX3" fmla="*/ 0 w 1143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14300" h="28575">
                  <a:moveTo>
                    <a:pt x="0" y="0"/>
                  </a:moveTo>
                  <a:lnTo>
                    <a:pt x="114300" y="0"/>
                  </a:lnTo>
                  <a:lnTo>
                    <a:pt x="114300"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5" name="Freeform: Shape 64">
              <a:extLst>
                <a:ext uri="{FF2B5EF4-FFF2-40B4-BE49-F238E27FC236}">
                  <a16:creationId xmlns:a16="http://schemas.microsoft.com/office/drawing/2014/main" id="{D4718485-C415-452F-8AA0-8CD1FFCB4292}"/>
                </a:ext>
              </a:extLst>
            </p:cNvPr>
            <p:cNvSpPr/>
            <p:nvPr/>
          </p:nvSpPr>
          <p:spPr>
            <a:xfrm>
              <a:off x="740230" y="4362090"/>
              <a:ext cx="76200" cy="28575"/>
            </a:xfrm>
            <a:custGeom>
              <a:avLst/>
              <a:gdLst>
                <a:gd name="connsiteX0" fmla="*/ 0 w 76200"/>
                <a:gd name="connsiteY0" fmla="*/ 0 h 28575"/>
                <a:gd name="connsiteX1" fmla="*/ 76200 w 76200"/>
                <a:gd name="connsiteY1" fmla="*/ 0 h 28575"/>
                <a:gd name="connsiteX2" fmla="*/ 76200 w 76200"/>
                <a:gd name="connsiteY2" fmla="*/ 28575 h 28575"/>
                <a:gd name="connsiteX3" fmla="*/ 0 w 762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76200" h="28575">
                  <a:moveTo>
                    <a:pt x="0" y="0"/>
                  </a:moveTo>
                  <a:lnTo>
                    <a:pt x="76200" y="0"/>
                  </a:lnTo>
                  <a:lnTo>
                    <a:pt x="76200"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6" name="Freeform: Shape 65">
              <a:extLst>
                <a:ext uri="{FF2B5EF4-FFF2-40B4-BE49-F238E27FC236}">
                  <a16:creationId xmlns:a16="http://schemas.microsoft.com/office/drawing/2014/main" id="{9C5C25C5-BA2D-493B-8A3E-2EABEA7EEACE}"/>
                </a:ext>
              </a:extLst>
            </p:cNvPr>
            <p:cNvSpPr/>
            <p:nvPr/>
          </p:nvSpPr>
          <p:spPr>
            <a:xfrm>
              <a:off x="1349830" y="4166828"/>
              <a:ext cx="152400" cy="142875"/>
            </a:xfrm>
            <a:custGeom>
              <a:avLst/>
              <a:gdLst>
                <a:gd name="connsiteX0" fmla="*/ 114300 w 152400"/>
                <a:gd name="connsiteY0" fmla="*/ 0 h 142875"/>
                <a:gd name="connsiteX1" fmla="*/ 0 w 152400"/>
                <a:gd name="connsiteY1" fmla="*/ 0 h 142875"/>
                <a:gd name="connsiteX2" fmla="*/ 0 w 152400"/>
                <a:gd name="connsiteY2" fmla="*/ 57150 h 142875"/>
                <a:gd name="connsiteX3" fmla="*/ 95250 w 152400"/>
                <a:gd name="connsiteY3" fmla="*/ 57150 h 142875"/>
                <a:gd name="connsiteX4" fmla="*/ 95250 w 152400"/>
                <a:gd name="connsiteY4" fmla="*/ 142875 h 142875"/>
                <a:gd name="connsiteX5" fmla="*/ 152400 w 152400"/>
                <a:gd name="connsiteY5" fmla="*/ 142875 h 142875"/>
                <a:gd name="connsiteX6" fmla="*/ 152400 w 152400"/>
                <a:gd name="connsiteY6" fmla="*/ 38100 h 142875"/>
                <a:gd name="connsiteX7" fmla="*/ 114300 w 152400"/>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42875">
                  <a:moveTo>
                    <a:pt x="114300" y="0"/>
                  </a:moveTo>
                  <a:lnTo>
                    <a:pt x="0" y="0"/>
                  </a:lnTo>
                  <a:lnTo>
                    <a:pt x="0" y="57150"/>
                  </a:lnTo>
                  <a:lnTo>
                    <a:pt x="95250" y="57150"/>
                  </a:lnTo>
                  <a:lnTo>
                    <a:pt x="95250" y="142875"/>
                  </a:lnTo>
                  <a:lnTo>
                    <a:pt x="152400" y="142875"/>
                  </a:lnTo>
                  <a:lnTo>
                    <a:pt x="152400" y="38100"/>
                  </a:lnTo>
                  <a:cubicBezTo>
                    <a:pt x="152400" y="17145"/>
                    <a:pt x="135255" y="0"/>
                    <a:pt x="114300" y="0"/>
                  </a:cubicBezTo>
                  <a:close/>
                </a:path>
              </a:pathLst>
            </a:custGeom>
            <a:solidFill>
              <a:schemeClr val="accent4"/>
            </a:solidFill>
            <a:ln w="9525" cap="flat">
              <a:noFill/>
              <a:prstDash val="solid"/>
              <a:miter/>
            </a:ln>
          </p:spPr>
          <p:txBody>
            <a:bodyPr rtlCol="0" anchor="ctr"/>
            <a:lstStyle/>
            <a:p>
              <a:endParaRPr lang="en-US" sz="2000"/>
            </a:p>
          </p:txBody>
        </p:sp>
        <p:sp>
          <p:nvSpPr>
            <p:cNvPr id="67" name="Freeform: Shape 66">
              <a:extLst>
                <a:ext uri="{FF2B5EF4-FFF2-40B4-BE49-F238E27FC236}">
                  <a16:creationId xmlns:a16="http://schemas.microsoft.com/office/drawing/2014/main" id="{6205B1DC-1AFD-40EE-93A8-9A6D37FD9CDC}"/>
                </a:ext>
              </a:extLst>
            </p:cNvPr>
            <p:cNvSpPr/>
            <p:nvPr/>
          </p:nvSpPr>
          <p:spPr>
            <a:xfrm>
              <a:off x="740230" y="4376378"/>
              <a:ext cx="762000" cy="438150"/>
            </a:xfrm>
            <a:custGeom>
              <a:avLst/>
              <a:gdLst>
                <a:gd name="connsiteX0" fmla="*/ 704850 w 762000"/>
                <a:gd name="connsiteY0" fmla="*/ 266700 h 438150"/>
                <a:gd name="connsiteX1" fmla="*/ 57150 w 762000"/>
                <a:gd name="connsiteY1" fmla="*/ 266700 h 438150"/>
                <a:gd name="connsiteX2" fmla="*/ 57150 w 762000"/>
                <a:gd name="connsiteY2" fmla="*/ 114300 h 438150"/>
                <a:gd name="connsiteX3" fmla="*/ 0 w 762000"/>
                <a:gd name="connsiteY3" fmla="*/ 114300 h 438150"/>
                <a:gd name="connsiteX4" fmla="*/ 0 w 762000"/>
                <a:gd name="connsiteY4" fmla="*/ 285750 h 438150"/>
                <a:gd name="connsiteX5" fmla="*/ 38100 w 762000"/>
                <a:gd name="connsiteY5" fmla="*/ 323850 h 438150"/>
                <a:gd name="connsiteX6" fmla="*/ 304800 w 762000"/>
                <a:gd name="connsiteY6" fmla="*/ 323850 h 438150"/>
                <a:gd name="connsiteX7" fmla="*/ 304800 w 762000"/>
                <a:gd name="connsiteY7" fmla="*/ 381000 h 438150"/>
                <a:gd name="connsiteX8" fmla="*/ 209550 w 762000"/>
                <a:gd name="connsiteY8" fmla="*/ 381000 h 438150"/>
                <a:gd name="connsiteX9" fmla="*/ 209550 w 762000"/>
                <a:gd name="connsiteY9" fmla="*/ 438150 h 438150"/>
                <a:gd name="connsiteX10" fmla="*/ 552450 w 762000"/>
                <a:gd name="connsiteY10" fmla="*/ 438150 h 438150"/>
                <a:gd name="connsiteX11" fmla="*/ 552450 w 762000"/>
                <a:gd name="connsiteY11" fmla="*/ 381000 h 438150"/>
                <a:gd name="connsiteX12" fmla="*/ 457200 w 762000"/>
                <a:gd name="connsiteY12" fmla="*/ 381000 h 438150"/>
                <a:gd name="connsiteX13" fmla="*/ 457200 w 762000"/>
                <a:gd name="connsiteY13" fmla="*/ 323850 h 438150"/>
                <a:gd name="connsiteX14" fmla="*/ 723900 w 762000"/>
                <a:gd name="connsiteY14" fmla="*/ 323850 h 438150"/>
                <a:gd name="connsiteX15" fmla="*/ 762000 w 762000"/>
                <a:gd name="connsiteY15" fmla="*/ 285750 h 438150"/>
                <a:gd name="connsiteX16" fmla="*/ 762000 w 762000"/>
                <a:gd name="connsiteY16" fmla="*/ 0 h 438150"/>
                <a:gd name="connsiteX17" fmla="*/ 704850 w 762000"/>
                <a:gd name="connsiteY17" fmla="*/ 0 h 438150"/>
                <a:gd name="connsiteX18" fmla="*/ 704850 w 762000"/>
                <a:gd name="connsiteY18" fmla="*/ 2667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0" h="438150">
                  <a:moveTo>
                    <a:pt x="704850" y="266700"/>
                  </a:moveTo>
                  <a:lnTo>
                    <a:pt x="57150" y="266700"/>
                  </a:lnTo>
                  <a:lnTo>
                    <a:pt x="57150" y="114300"/>
                  </a:lnTo>
                  <a:lnTo>
                    <a:pt x="0" y="114300"/>
                  </a:lnTo>
                  <a:lnTo>
                    <a:pt x="0" y="285750"/>
                  </a:lnTo>
                  <a:cubicBezTo>
                    <a:pt x="0" y="306705"/>
                    <a:pt x="17145" y="323850"/>
                    <a:pt x="38100" y="323850"/>
                  </a:cubicBezTo>
                  <a:lnTo>
                    <a:pt x="304800" y="323850"/>
                  </a:lnTo>
                  <a:lnTo>
                    <a:pt x="304800" y="381000"/>
                  </a:lnTo>
                  <a:lnTo>
                    <a:pt x="209550" y="381000"/>
                  </a:lnTo>
                  <a:lnTo>
                    <a:pt x="209550" y="438150"/>
                  </a:lnTo>
                  <a:lnTo>
                    <a:pt x="552450" y="438150"/>
                  </a:lnTo>
                  <a:lnTo>
                    <a:pt x="552450" y="381000"/>
                  </a:lnTo>
                  <a:lnTo>
                    <a:pt x="457200" y="381000"/>
                  </a:lnTo>
                  <a:lnTo>
                    <a:pt x="457200" y="323850"/>
                  </a:lnTo>
                  <a:lnTo>
                    <a:pt x="723900" y="323850"/>
                  </a:lnTo>
                  <a:cubicBezTo>
                    <a:pt x="744855" y="323850"/>
                    <a:pt x="762000" y="306705"/>
                    <a:pt x="762000" y="285750"/>
                  </a:cubicBezTo>
                  <a:lnTo>
                    <a:pt x="762000" y="0"/>
                  </a:lnTo>
                  <a:lnTo>
                    <a:pt x="704850" y="0"/>
                  </a:lnTo>
                  <a:lnTo>
                    <a:pt x="704850" y="266700"/>
                  </a:lnTo>
                  <a:close/>
                </a:path>
              </a:pathLst>
            </a:custGeom>
            <a:solidFill>
              <a:schemeClr val="tx2"/>
            </a:solidFill>
            <a:ln w="9525" cap="flat">
              <a:noFill/>
              <a:prstDash val="solid"/>
              <a:miter/>
            </a:ln>
          </p:spPr>
          <p:txBody>
            <a:bodyPr rtlCol="0" anchor="ctr"/>
            <a:lstStyle/>
            <a:p>
              <a:endParaRPr lang="en-US" sz="2000"/>
            </a:p>
          </p:txBody>
        </p:sp>
        <p:sp>
          <p:nvSpPr>
            <p:cNvPr id="68" name="Freeform: Shape 67">
              <a:extLst>
                <a:ext uri="{FF2B5EF4-FFF2-40B4-BE49-F238E27FC236}">
                  <a16:creationId xmlns:a16="http://schemas.microsoft.com/office/drawing/2014/main" id="{519150DC-F4FB-42D3-8A01-E81EF2159B18}"/>
                </a:ext>
              </a:extLst>
            </p:cNvPr>
            <p:cNvSpPr/>
            <p:nvPr/>
          </p:nvSpPr>
          <p:spPr>
            <a:xfrm>
              <a:off x="740230" y="4166828"/>
              <a:ext cx="542925" cy="57150"/>
            </a:xfrm>
            <a:custGeom>
              <a:avLst/>
              <a:gdLst>
                <a:gd name="connsiteX0" fmla="*/ 542925 w 542925"/>
                <a:gd name="connsiteY0" fmla="*/ 0 h 57150"/>
                <a:gd name="connsiteX1" fmla="*/ 38100 w 542925"/>
                <a:gd name="connsiteY1" fmla="*/ 0 h 57150"/>
                <a:gd name="connsiteX2" fmla="*/ 0 w 542925"/>
                <a:gd name="connsiteY2" fmla="*/ 38100 h 57150"/>
                <a:gd name="connsiteX3" fmla="*/ 0 w 542925"/>
                <a:gd name="connsiteY3" fmla="*/ 57150 h 57150"/>
                <a:gd name="connsiteX4" fmla="*/ 542925 w 542925"/>
                <a:gd name="connsiteY4" fmla="*/ 57150 h 57150"/>
                <a:gd name="connsiteX5" fmla="*/ 542925 w 542925"/>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57150">
                  <a:moveTo>
                    <a:pt x="542925" y="0"/>
                  </a:moveTo>
                  <a:lnTo>
                    <a:pt x="38100" y="0"/>
                  </a:lnTo>
                  <a:cubicBezTo>
                    <a:pt x="17145" y="0"/>
                    <a:pt x="0" y="17145"/>
                    <a:pt x="0" y="38100"/>
                  </a:cubicBezTo>
                  <a:lnTo>
                    <a:pt x="0" y="57150"/>
                  </a:lnTo>
                  <a:lnTo>
                    <a:pt x="542925" y="57150"/>
                  </a:lnTo>
                  <a:lnTo>
                    <a:pt x="542925" y="0"/>
                  </a:lnTo>
                  <a:close/>
                </a:path>
              </a:pathLst>
            </a:custGeom>
            <a:solidFill>
              <a:schemeClr val="tx2"/>
            </a:solidFill>
            <a:ln w="9525" cap="flat">
              <a:noFill/>
              <a:prstDash val="solid"/>
              <a:miter/>
            </a:ln>
          </p:spPr>
          <p:txBody>
            <a:bodyPr rtlCol="0" anchor="ctr"/>
            <a:lstStyle/>
            <a:p>
              <a:endParaRPr lang="en-US" sz="2000"/>
            </a:p>
          </p:txBody>
        </p:sp>
      </p:grpSp>
      <p:grpSp>
        <p:nvGrpSpPr>
          <p:cNvPr id="69" name="Graphic 29" descr="Users">
            <a:extLst>
              <a:ext uri="{FF2B5EF4-FFF2-40B4-BE49-F238E27FC236}">
                <a16:creationId xmlns:a16="http://schemas.microsoft.com/office/drawing/2014/main" id="{0B9EFEC2-8915-4D65-A5C1-068D0D7F98C9}"/>
              </a:ext>
            </a:extLst>
          </p:cNvPr>
          <p:cNvGrpSpPr/>
          <p:nvPr/>
        </p:nvGrpSpPr>
        <p:grpSpPr>
          <a:xfrm>
            <a:off x="853494" y="5579839"/>
            <a:ext cx="799986" cy="499038"/>
            <a:chOff x="786558" y="1865655"/>
            <a:chExt cx="800099" cy="499109"/>
          </a:xfrm>
          <a:solidFill>
            <a:srgbClr val="50E6FF"/>
          </a:solidFill>
        </p:grpSpPr>
        <p:sp>
          <p:nvSpPr>
            <p:cNvPr id="70" name="Freeform: Shape 69">
              <a:extLst>
                <a:ext uri="{FF2B5EF4-FFF2-40B4-BE49-F238E27FC236}">
                  <a16:creationId xmlns:a16="http://schemas.microsoft.com/office/drawing/2014/main" id="{F2A6C761-7E85-42BE-824E-7EDF6B9C8E7E}"/>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1" name="Freeform: Shape 70">
              <a:extLst>
                <a:ext uri="{FF2B5EF4-FFF2-40B4-BE49-F238E27FC236}">
                  <a16:creationId xmlns:a16="http://schemas.microsoft.com/office/drawing/2014/main" id="{3791E853-D312-4F42-8591-10ADD42ECE4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2" name="Freeform: Shape 71">
              <a:extLst>
                <a:ext uri="{FF2B5EF4-FFF2-40B4-BE49-F238E27FC236}">
                  <a16:creationId xmlns:a16="http://schemas.microsoft.com/office/drawing/2014/main" id="{199CF18B-000B-4B61-8A31-1E3119C37B78}"/>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3" name="Freeform: Shape 72">
              <a:extLst>
                <a:ext uri="{FF2B5EF4-FFF2-40B4-BE49-F238E27FC236}">
                  <a16:creationId xmlns:a16="http://schemas.microsoft.com/office/drawing/2014/main" id="{8F43CB9E-926A-4D48-A469-A24A27E069C8}"/>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4" name="Freeform: Shape 73">
              <a:extLst>
                <a:ext uri="{FF2B5EF4-FFF2-40B4-BE49-F238E27FC236}">
                  <a16:creationId xmlns:a16="http://schemas.microsoft.com/office/drawing/2014/main" id="{9DBBF8DC-EA8C-4037-8262-679AEFE8AB9B}"/>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5" name="Freeform: Shape 74">
              <a:extLst>
                <a:ext uri="{FF2B5EF4-FFF2-40B4-BE49-F238E27FC236}">
                  <a16:creationId xmlns:a16="http://schemas.microsoft.com/office/drawing/2014/main" id="{4917C344-FDB1-47D9-8F91-14FA3C723F0A}"/>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sp>
        <p:nvSpPr>
          <p:cNvPr id="3" name="TextBox 2">
            <a:extLst>
              <a:ext uri="{FF2B5EF4-FFF2-40B4-BE49-F238E27FC236}">
                <a16:creationId xmlns:a16="http://schemas.microsoft.com/office/drawing/2014/main" id="{72876264-7A0A-444A-ABD8-2C1EAFC41D19}"/>
              </a:ext>
            </a:extLst>
          </p:cNvPr>
          <p:cNvSpPr txBox="1"/>
          <p:nvPr/>
        </p:nvSpPr>
        <p:spPr>
          <a:xfrm>
            <a:off x="1763002" y="5367693"/>
            <a:ext cx="7781472" cy="923330"/>
          </a:xfrm>
          <a:prstGeom prst="rect">
            <a:avLst/>
          </a:prstGeom>
          <a:noFill/>
        </p:spPr>
        <p:txBody>
          <a:bodyPr wrap="square" lIns="0" tIns="0" rIns="0" bIns="0" rtlCol="0" anchor="t">
            <a:spAutoFit/>
          </a:bodyPr>
          <a:lstStyle/>
          <a:p>
            <a:r>
              <a:rPr lang="en-US" sz="2000" b="1">
                <a:gradFill>
                  <a:gsLst>
                    <a:gs pos="2917">
                      <a:schemeClr val="tx1"/>
                    </a:gs>
                    <a:gs pos="30000">
                      <a:schemeClr val="tx1"/>
                    </a:gs>
                  </a:gsLst>
                  <a:lin ang="5400000" scaled="0"/>
                </a:gradFill>
              </a:rPr>
              <a:t>Find partners to support Azure Landing Zone Implementation</a:t>
            </a:r>
          </a:p>
          <a:p>
            <a:r>
              <a:rPr lang="en-US" sz="2000">
                <a:solidFill>
                  <a:schemeClr val="accent2"/>
                </a:solidFill>
                <a:cs typeface="Segoe UI"/>
              </a:rPr>
              <a:t>Partners with Azure landing zone options</a:t>
            </a:r>
          </a:p>
          <a:p>
            <a:r>
              <a:rPr lang="en-US" sz="2000">
                <a:solidFill>
                  <a:schemeClr val="tx2"/>
                </a:solidFill>
                <a:cs typeface="Segoe UI"/>
                <a:hlinkClick r:id="rId8"/>
              </a:rPr>
              <a:t>https://aka.ms/adopt/findapartner/ready</a:t>
            </a:r>
            <a:r>
              <a:rPr lang="en-US" sz="2000">
                <a:solidFill>
                  <a:schemeClr val="tx2"/>
                </a:solidFill>
                <a:cs typeface="Segoe UI"/>
              </a:rPr>
              <a:t> </a:t>
            </a:r>
            <a:endParaRPr lang="en-US" sz="2000">
              <a:solidFill>
                <a:schemeClr val="tx2"/>
              </a:solidFill>
              <a:ea typeface="Segoe UI" pitchFamily="34" charset="0"/>
              <a:cs typeface="Segoe UI"/>
            </a:endParaRPr>
          </a:p>
        </p:txBody>
      </p:sp>
    </p:spTree>
    <p:custDataLst>
      <p:tags r:id="rId1"/>
    </p:custDataLst>
    <p:extLst>
      <p:ext uri="{BB962C8B-B14F-4D97-AF65-F5344CB8AC3E}">
        <p14:creationId xmlns:p14="http://schemas.microsoft.com/office/powerpoint/2010/main" val="3377324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691113"/>
            <a:ext cx="9948488"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47"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910666"/>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000000"/>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910666"/>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000000"/>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910666"/>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000000"/>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910666"/>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000000"/>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0036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0036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3225096"/>
            <a:ext cx="64258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3165669"/>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3225096"/>
            <a:ext cx="19172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3165669"/>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3225096"/>
            <a:ext cx="182196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3165669"/>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600317"/>
            <a:ext cx="1993389" cy="153556"/>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600317"/>
            <a:ext cx="1295216" cy="153556"/>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767" y="5209620"/>
            <a:ext cx="166663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080" y="2449641"/>
            <a:ext cx="297717" cy="369003"/>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39" y="2408337"/>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448256"/>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579206"/>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41" y="4605542"/>
            <a:ext cx="333634" cy="333622"/>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241" y="2471532"/>
            <a:ext cx="463710" cy="325220"/>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1507" y="1288574"/>
            <a:ext cx="11018520" cy="923330"/>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1"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
                <a:ea typeface="+mn-ea"/>
                <a:cs typeface="+mn-cs"/>
              </a:rPr>
              <a:t>Proven business and technical guidance to help customers create and implement the </a:t>
            </a:r>
            <a:r>
              <a:rPr kumimoji="0" lang="en-US" sz="2000" b="1" i="0" u="none" strike="noStrike" kern="1200" cap="none" spc="0" normalizeH="0" baseline="0" noProof="0">
                <a:ln>
                  <a:noFill/>
                </a:ln>
                <a:solidFill>
                  <a:srgbClr val="0078D4"/>
                </a:solidFill>
                <a:effectLst/>
                <a:uLnTx/>
                <a:uFillTx/>
                <a:latin typeface="Segoe UI "/>
                <a:ea typeface="+mn-ea"/>
                <a:cs typeface="+mn-cs"/>
              </a:rPr>
              <a:t>business and technology strategies </a:t>
            </a:r>
            <a:r>
              <a:rPr kumimoji="0" lang="en-US" sz="2000" b="0" i="0" u="none" strike="noStrike" kern="1200" cap="none" spc="0" normalizeH="0" baseline="0" noProof="0">
                <a:ln>
                  <a:noFill/>
                </a:ln>
                <a:solidFill>
                  <a:srgbClr val="0078D4"/>
                </a:solidFill>
                <a:effectLst/>
                <a:uLnTx/>
                <a:uFillTx/>
                <a:latin typeface="Segoe UI "/>
                <a:ea typeface="+mn-ea"/>
                <a:cs typeface="+mn-cs"/>
              </a:rPr>
              <a:t>necessary to succeed in the cloud</a:t>
            </a:r>
          </a:p>
        </p:txBody>
      </p:sp>
    </p:spTree>
    <p:extLst>
      <p:ext uri="{BB962C8B-B14F-4D97-AF65-F5344CB8AC3E}">
        <p14:creationId xmlns:p14="http://schemas.microsoft.com/office/powerpoint/2010/main" val="3973290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BA0700-02FE-4231-A754-33CB95FE463A}"/>
              </a:ext>
            </a:extLst>
          </p:cNvPr>
          <p:cNvSpPr txBox="1"/>
          <p:nvPr/>
        </p:nvSpPr>
        <p:spPr>
          <a:xfrm>
            <a:off x="7586293" y="1851546"/>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37373">
                    <a:lumMod val="75000"/>
                  </a:srgbClr>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979179" y="2312550"/>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590563" y="2312550"/>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257597" y="1005130"/>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8"/>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453726" y="1287687"/>
            <a:ext cx="3846108" cy="3887149"/>
            <a:chOff x="6085880" y="530303"/>
            <a:chExt cx="5709057" cy="5769978"/>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8"/>
              <a:ext cx="5324368" cy="5439677"/>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210576" y="860604"/>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747482" y="1476271"/>
            <a:ext cx="3232912" cy="3224100"/>
            <a:chOff x="3866074" y="1051606"/>
            <a:chExt cx="4666442" cy="4653731"/>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4" y="1051606"/>
              <a:ext cx="4666442" cy="4653731"/>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87" y="2689257"/>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27" y="1603252"/>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4" y="3889536"/>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248570" y="1709015"/>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867417">
            <a:off x="1635784" y="1788496"/>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784365" y="1141146"/>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2103862" y="1628970"/>
            <a:ext cx="2811089" cy="2947260"/>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316723" y="2031905"/>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837506" y="2747289"/>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418539" y="3355545"/>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Title 1">
            <a:extLst>
              <a:ext uri="{FF2B5EF4-FFF2-40B4-BE49-F238E27FC236}">
                <a16:creationId xmlns:a16="http://schemas.microsoft.com/office/drawing/2014/main" id="{9E6FEAD4-C261-405A-A419-9C1788DAA428}"/>
              </a:ext>
            </a:extLst>
          </p:cNvPr>
          <p:cNvSpPr>
            <a:spLocks noGrp="1"/>
          </p:cNvSpPr>
          <p:nvPr>
            <p:ph type="title"/>
          </p:nvPr>
        </p:nvSpPr>
        <p:spPr>
          <a:xfrm>
            <a:off x="599942" y="307638"/>
            <a:ext cx="11018520" cy="553998"/>
          </a:xfrm>
        </p:spPr>
        <p:txBody>
          <a:bodyPr/>
          <a:lstStyle/>
          <a:p>
            <a:r>
              <a:rPr lang="en-US"/>
              <a:t>Microsoft Cloud Adoption Framework for Azure</a:t>
            </a:r>
          </a:p>
        </p:txBody>
      </p:sp>
      <p:sp>
        <p:nvSpPr>
          <p:cNvPr id="2" name="TextBox 1">
            <a:extLst>
              <a:ext uri="{FF2B5EF4-FFF2-40B4-BE49-F238E27FC236}">
                <a16:creationId xmlns:a16="http://schemas.microsoft.com/office/drawing/2014/main" id="{D20947D1-349B-4285-9B88-E9F8AB51FAA2}"/>
              </a:ext>
            </a:extLst>
          </p:cNvPr>
          <p:cNvSpPr txBox="1"/>
          <p:nvPr/>
        </p:nvSpPr>
        <p:spPr>
          <a:xfrm>
            <a:off x="1005980" y="5659372"/>
            <a:ext cx="9348878" cy="944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Align</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Achieve</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Deliver</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5E-6 0.0449 L 2.5E-6 3.33333E-6 " pathEditMode="relative" rAng="0" ptsTypes="AA">
                                      <p:cBhvr>
                                        <p:cTn id="44" dur="600" fill="hold"/>
                                        <p:tgtEl>
                                          <p:spTgt spid="16"/>
                                        </p:tgtEl>
                                        <p:attrNameLst>
                                          <p:attrName>ppt_x</p:attrName>
                                          <p:attrName>ppt_y</p:attrName>
                                        </p:attrNameLst>
                                      </p:cBhvr>
                                      <p:rCtr x="0" y="-2245"/>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3 -1.11111E-6 L 5E-6 -1.11111E-6 " pathEditMode="relative" rAng="0" ptsTypes="AA">
                                      <p:cBhvr>
                                        <p:cTn id="57" dur="600" fill="hold"/>
                                        <p:tgtEl>
                                          <p:spTgt spid="14"/>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5160" y="691502"/>
            <a:ext cx="9947077" cy="543108"/>
          </a:xfrm>
          <a:prstGeom prst="rect">
            <a:avLst/>
          </a:prstGeom>
          <a:noFill/>
        </p:spPr>
        <p:txBody>
          <a:bodyPr wrap="square" lIns="0" tIns="0" rIns="0" bIns="0" rtlCol="0">
            <a:spAutoFit/>
          </a:bodyPr>
          <a:lstStyle/>
          <a:p>
            <a:pPr defTabSz="914192">
              <a:defRPr/>
            </a:pPr>
            <a:r>
              <a:rPr lang="en-US" sz="3529" spc="-147">
                <a:ln w="3175">
                  <a:noFill/>
                </a:ln>
                <a:latin typeface="Segoe UI Semibold" panose="020B0702040204020203" pitchFamily="34" charset="0"/>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5766" y="2910739"/>
            <a:ext cx="25683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b="1">
                <a:solidFill>
                  <a:schemeClr val="tx1"/>
                </a:solidFill>
                <a:latin typeface="Segoe UI Semibold"/>
                <a:ea typeface="+mn-lt"/>
                <a:cs typeface="Segoe UI Semibold"/>
              </a:rPr>
              <a:t>Define strategy</a:t>
            </a:r>
          </a:p>
          <a:p>
            <a:pPr lvl="0">
              <a:defRPr/>
            </a:pPr>
            <a:r>
              <a:rPr lang="en-US" sz="1600">
                <a:solidFill>
                  <a:schemeClr val="tx1"/>
                </a:solidFill>
                <a:ea typeface="Segoe UI Black"/>
                <a:cs typeface="Calibri" panose="020F0502020204030204"/>
              </a:rPr>
              <a:t>Define business justification and expected outcomes </a:t>
            </a:r>
            <a:endParaRPr lang="en-US" sz="1600">
              <a:solidFill>
                <a:schemeClr val="tx1"/>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513" y="2910739"/>
            <a:ext cx="2422342"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Plan</a:t>
            </a:r>
          </a:p>
          <a:p>
            <a:pPr lvl="0">
              <a:defRPr/>
            </a:pPr>
            <a:r>
              <a:rPr lang="en-US" sz="1600">
                <a:solidFill>
                  <a:schemeClr val="tx1"/>
                </a:solidFill>
                <a:ea typeface="+mn-lt"/>
                <a:cs typeface="Calibri" panose="020F0502020204030204"/>
              </a:rPr>
              <a:t>Align actionable cloud adoption plan to business outcomes</a:t>
            </a:r>
            <a:endParaRPr lang="en-US" sz="160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57" y="2910739"/>
            <a:ext cx="2536895"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Ready</a:t>
            </a:r>
          </a:p>
          <a:p>
            <a:pPr lvl="0">
              <a:defRPr/>
            </a:pPr>
            <a:r>
              <a:rPr lang="en-US" sz="1600">
                <a:solidFill>
                  <a:schemeClr val="tx1"/>
                </a:solidFill>
                <a:ea typeface="+mn-lt"/>
                <a:cs typeface="Calibri" panose="020F0502020204030204"/>
              </a:rPr>
              <a:t>Prepare people, process and environment for change</a:t>
            </a:r>
            <a:endParaRPr lang="en-US" sz="1600">
              <a:solidFill>
                <a:schemeClr val="tx1"/>
              </a:solidFill>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004" y="2910739"/>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Adopt</a:t>
            </a:r>
          </a:p>
          <a:p>
            <a:pPr defTabSz="932114" fontAlgn="base">
              <a:lnSpc>
                <a:spcPct val="90000"/>
              </a:lnSpc>
              <a:spcBef>
                <a:spcPct val="0"/>
              </a:spcBef>
              <a:spcAft>
                <a:spcPts val="600"/>
              </a:spcAft>
              <a:defRPr/>
            </a:pPr>
            <a:r>
              <a:rPr lang="en-US" sz="1600" b="1">
                <a:solidFill>
                  <a:schemeClr val="tx1"/>
                </a:solidFill>
                <a:cs typeface="Segoe UI" pitchFamily="34" charset="0"/>
              </a:rPr>
              <a:t>Migrate</a:t>
            </a:r>
            <a:r>
              <a:rPr lang="en-US" sz="1600">
                <a:solidFill>
                  <a:schemeClr val="tx1"/>
                </a:solidFill>
                <a:cs typeface="Segoe UI" pitchFamily="34" charset="0"/>
              </a:rPr>
              <a:t> or </a:t>
            </a:r>
            <a:r>
              <a:rPr lang="en-US" sz="1600" b="1">
                <a:solidFill>
                  <a:schemeClr val="tx1"/>
                </a:solidFill>
                <a:cs typeface="Segoe UI" pitchFamily="34" charset="0"/>
              </a:rPr>
              <a:t>Innovate</a:t>
            </a:r>
          </a:p>
          <a:p>
            <a:pPr defTabSz="932114" fontAlgn="base">
              <a:lnSpc>
                <a:spcPct val="90000"/>
              </a:lnSpc>
              <a:spcBef>
                <a:spcPct val="0"/>
              </a:spcBef>
              <a:spcAft>
                <a:spcPts val="600"/>
              </a:spcAft>
              <a:defRPr/>
            </a:pPr>
            <a:r>
              <a:rPr lang="en-US" sz="1600">
                <a:solidFill>
                  <a:schemeClr val="tx1"/>
                </a:solidFill>
                <a:ea typeface="+mn-lt"/>
                <a:cs typeface="Calibri" panose="020F0502020204030204"/>
              </a:rPr>
              <a:t>Implement desired changes across IT and business processes</a:t>
            </a:r>
          </a:p>
          <a:p>
            <a:pPr defTabSz="932114" fontAlgn="base">
              <a:lnSpc>
                <a:spcPct val="90000"/>
              </a:lnSpc>
              <a:spcBef>
                <a:spcPct val="0"/>
              </a:spcBef>
              <a:spcAft>
                <a:spcPts val="600"/>
              </a:spcAft>
              <a:defRPr/>
            </a:pPr>
            <a:endParaRPr lang="en-US" sz="1200">
              <a:solidFill>
                <a:schemeClr val="tx1"/>
              </a:soli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385" y="4900151"/>
            <a:ext cx="24004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Govern</a:t>
            </a:r>
          </a:p>
          <a:p>
            <a:pPr lvl="0">
              <a:defRPr/>
            </a:pPr>
            <a:r>
              <a:rPr lang="en-US" sz="1600">
                <a:solidFill>
                  <a:schemeClr val="tx1"/>
                </a:solidFill>
                <a:ea typeface="+mn-lt"/>
                <a:cs typeface="Calibri" panose="020F0502020204030204"/>
              </a:rPr>
              <a:t>Comply, control and secure</a:t>
            </a:r>
          </a:p>
          <a:p>
            <a:pPr defTabSz="932114" fontAlgn="base">
              <a:lnSpc>
                <a:spcPct val="90000"/>
              </a:lnSpc>
              <a:spcBef>
                <a:spcPct val="0"/>
              </a:spcBef>
              <a:spcAft>
                <a:spcPts val="600"/>
              </a:spcAft>
              <a:defRPr/>
            </a:pPr>
            <a:endParaRPr lang="en-US" sz="1200">
              <a:solidFill>
                <a:schemeClr val="tx1"/>
              </a:soli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131" y="4900151"/>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Manage</a:t>
            </a:r>
          </a:p>
          <a:p>
            <a:pPr defTabSz="932114" fontAlgn="base">
              <a:lnSpc>
                <a:spcPct val="90000"/>
              </a:lnSpc>
              <a:spcBef>
                <a:spcPct val="0"/>
              </a:spcBef>
              <a:spcAft>
                <a:spcPts val="600"/>
              </a:spcAft>
              <a:defRPr/>
            </a:pPr>
            <a:r>
              <a:rPr lang="en-US" sz="1600">
                <a:solidFill>
                  <a:schemeClr val="tx1"/>
                </a:solidFill>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9283" y="3225125"/>
            <a:ext cx="64249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958"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318" y="3225125"/>
            <a:ext cx="191692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423"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135" y="3225125"/>
            <a:ext cx="18217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019"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744729" y="5142251"/>
            <a:ext cx="1993106" cy="15353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48802" y="5123121"/>
            <a:ext cx="1295032" cy="15353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809" y="5209368"/>
            <a:ext cx="16664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437" y="2449781"/>
            <a:ext cx="297675" cy="368951"/>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11" y="2408483"/>
            <a:ext cx="453117" cy="451547"/>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481" y="2448395"/>
            <a:ext cx="371463" cy="371718"/>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653" y="4579044"/>
            <a:ext cx="344935" cy="351491"/>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spcBef>
                  <a:spcPct val="0"/>
                </a:spcBef>
                <a:spcAft>
                  <a:spcPct val="0"/>
                </a:spcAft>
                <a:defRPr/>
              </a:pPr>
              <a:endParaRPr lang="en-US" sz="1800" err="1">
                <a:solidFill>
                  <a:schemeClr val="tx1"/>
                </a:soli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690" y="4605375"/>
            <a:ext cx="333587" cy="333575"/>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937" y="2471667"/>
            <a:ext cx="463644" cy="32517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2331" y="1193263"/>
            <a:ext cx="11016957" cy="923199"/>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1961" i="1">
                <a:solidFill>
                  <a:schemeClr val="accent1"/>
                </a:solidFill>
                <a:latin typeface="Segoe UI "/>
              </a:rPr>
              <a:t>Proven business and technical guidance to help customers create and implement the </a:t>
            </a:r>
            <a:r>
              <a:rPr lang="en-US" sz="1961" b="1" i="1">
                <a:solidFill>
                  <a:schemeClr val="accent1"/>
                </a:solidFill>
                <a:latin typeface="Segoe UI "/>
              </a:rPr>
              <a:t>business and technology strategies </a:t>
            </a:r>
            <a:r>
              <a:rPr lang="en-US" sz="1961" i="1">
                <a:solidFill>
                  <a:schemeClr val="accent1"/>
                </a:solidFill>
                <a:latin typeface="Segoe UI "/>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6025907" y="2212077"/>
            <a:ext cx="2718823" cy="2225019"/>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310678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7375-37A9-486A-BBC5-39CF3622FC4D}"/>
              </a:ext>
            </a:extLst>
          </p:cNvPr>
          <p:cNvSpPr>
            <a:spLocks noGrp="1"/>
          </p:cNvSpPr>
          <p:nvPr>
            <p:ph type="title"/>
          </p:nvPr>
        </p:nvSpPr>
        <p:spPr>
          <a:xfrm>
            <a:off x="838200" y="462552"/>
            <a:ext cx="10515600" cy="553998"/>
          </a:xfrm>
        </p:spPr>
        <p:txBody>
          <a:bodyPr/>
          <a:lstStyle/>
          <a:p>
            <a:r>
              <a:rPr lang="en-US" sz="3600">
                <a:solidFill>
                  <a:schemeClr val="accent3"/>
                </a:solidFill>
                <a:latin typeface="Segoe UI Semibold" panose="020B0702040204020203" pitchFamily="34" charset="0"/>
                <a:cs typeface="Segoe UI Semibold" panose="020B0702040204020203" pitchFamily="34" charset="0"/>
              </a:rPr>
              <a:t>Cloud Adoption Framework: Ready</a:t>
            </a:r>
            <a:endParaRPr lang="en-US">
              <a:solidFill>
                <a:schemeClr val="accent3"/>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6A3E6131-9CD1-44E4-BABE-EF30A35F50FD}"/>
              </a:ext>
            </a:extLst>
          </p:cNvPr>
          <p:cNvSpPr txBox="1"/>
          <p:nvPr/>
        </p:nvSpPr>
        <p:spPr>
          <a:xfrm>
            <a:off x="2174006" y="2461033"/>
            <a:ext cx="333143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78D3"/>
                </a:solidFill>
                <a:effectLst/>
                <a:uLnTx/>
                <a:uFillTx/>
                <a:latin typeface="Segoe UI "/>
                <a:ea typeface="+mn-ea"/>
                <a:cs typeface="+mn-cs"/>
              </a:rPr>
              <a:t>Azure setup guide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
                <a:ea typeface="+mn-ea"/>
                <a:cs typeface="+mn-cs"/>
              </a:rPr>
              <a:t>Azure setup guidance on the tools and approaches you need to create a landing zone</a:t>
            </a:r>
          </a:p>
        </p:txBody>
      </p:sp>
      <p:sp>
        <p:nvSpPr>
          <p:cNvPr id="7" name="TextBox 6">
            <a:extLst>
              <a:ext uri="{FF2B5EF4-FFF2-40B4-BE49-F238E27FC236}">
                <a16:creationId xmlns:a16="http://schemas.microsoft.com/office/drawing/2014/main" id="{5E7DA720-51C3-4F12-8D7B-B094FB06C3A3}"/>
              </a:ext>
            </a:extLst>
          </p:cNvPr>
          <p:cNvSpPr txBox="1"/>
          <p:nvPr/>
        </p:nvSpPr>
        <p:spPr>
          <a:xfrm>
            <a:off x="2174005" y="4167445"/>
            <a:ext cx="353810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70C0"/>
                </a:solidFill>
                <a:effectLst/>
                <a:uLnTx/>
                <a:uFillTx/>
                <a:latin typeface="Segoe UI "/>
                <a:ea typeface="+mn-ea"/>
                <a:cs typeface="+mn-cs"/>
              </a:rPr>
              <a:t>Expand the landing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
                <a:ea typeface="+mn-ea"/>
                <a:cs typeface="+mn-cs"/>
              </a:rPr>
              <a:t>Meet the platform considerations of your cloud adoption plan by expanding your landing zone</a:t>
            </a:r>
            <a:endParaRPr kumimoji="0" lang="en-US" sz="2200" b="0" i="0" u="none" strike="noStrike" kern="1200" cap="none" spc="0" normalizeH="0" baseline="0" noProof="0">
              <a:ln>
                <a:noFill/>
              </a:ln>
              <a:solidFill>
                <a:srgbClr val="3C3C41"/>
              </a:solidFill>
              <a:effectLst/>
              <a:uLnTx/>
              <a:uFillTx/>
              <a:latin typeface="Segoe UI "/>
              <a:ea typeface="+mn-ea"/>
              <a:cs typeface="+mn-cs"/>
            </a:endParaRPr>
          </a:p>
        </p:txBody>
      </p:sp>
      <p:sp>
        <p:nvSpPr>
          <p:cNvPr id="9" name="TextBox 8">
            <a:extLst>
              <a:ext uri="{FF2B5EF4-FFF2-40B4-BE49-F238E27FC236}">
                <a16:creationId xmlns:a16="http://schemas.microsoft.com/office/drawing/2014/main" id="{EAC3FAC2-6506-4B62-AF7C-D3AEA873C607}"/>
              </a:ext>
            </a:extLst>
          </p:cNvPr>
          <p:cNvSpPr txBox="1"/>
          <p:nvPr/>
        </p:nvSpPr>
        <p:spPr>
          <a:xfrm>
            <a:off x="6778912" y="2405615"/>
            <a:ext cx="3543081"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70C0"/>
                </a:solidFill>
                <a:effectLst/>
                <a:uLnTx/>
                <a:uFillTx/>
                <a:latin typeface="Segoe UI "/>
                <a:ea typeface="+mn-ea"/>
                <a:cs typeface="+mn-cs"/>
              </a:rPr>
              <a:t>First landing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
                <a:ea typeface="+mn-ea"/>
                <a:cs typeface="+mn-cs"/>
              </a:rPr>
              <a:t>Choose the most appropriate landing zone option to establish a </a:t>
            </a:r>
            <a:r>
              <a:rPr kumimoji="0" lang="en-US" sz="1600" b="1" i="0" u="none" strike="noStrike" kern="1200" cap="none" spc="0" normalizeH="0" baseline="0" noProof="0" dirty="0">
                <a:ln>
                  <a:noFill/>
                </a:ln>
                <a:solidFill>
                  <a:srgbClr val="3C3C41"/>
                </a:solidFill>
                <a:effectLst/>
                <a:uLnTx/>
                <a:uFillTx/>
                <a:latin typeface="Segoe UI "/>
                <a:ea typeface="+mn-ea"/>
                <a:cs typeface="+mn-cs"/>
              </a:rPr>
              <a:t>code-based</a:t>
            </a:r>
            <a:r>
              <a:rPr kumimoji="0" lang="en-US" sz="1600" b="0" i="0" u="none" strike="noStrike" kern="1200" cap="none" spc="0" normalizeH="0" baseline="0" noProof="0" dirty="0">
                <a:ln>
                  <a:noFill/>
                </a:ln>
                <a:solidFill>
                  <a:srgbClr val="3C3C41"/>
                </a:solidFill>
                <a:effectLst/>
                <a:uLnTx/>
                <a:uFillTx/>
                <a:latin typeface="Segoe UI "/>
                <a:ea typeface="+mn-ea"/>
                <a:cs typeface="+mn-cs"/>
              </a:rPr>
              <a:t> starting point for your environment</a:t>
            </a:r>
          </a:p>
        </p:txBody>
      </p:sp>
      <p:sp>
        <p:nvSpPr>
          <p:cNvPr id="11" name="TextBox 10">
            <a:extLst>
              <a:ext uri="{FF2B5EF4-FFF2-40B4-BE49-F238E27FC236}">
                <a16:creationId xmlns:a16="http://schemas.microsoft.com/office/drawing/2014/main" id="{648E3EA2-6BAB-4879-A28D-98A83A2AB439}"/>
              </a:ext>
            </a:extLst>
          </p:cNvPr>
          <p:cNvSpPr txBox="1"/>
          <p:nvPr/>
        </p:nvSpPr>
        <p:spPr>
          <a:xfrm>
            <a:off x="6819992" y="4107311"/>
            <a:ext cx="353810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70C0"/>
                </a:solidFill>
                <a:effectLst/>
                <a:uLnTx/>
                <a:uFillTx/>
                <a:latin typeface="Segoe UI "/>
                <a:ea typeface="+mn-ea"/>
                <a:cs typeface="+mn-cs"/>
              </a:rPr>
              <a:t>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
                <a:ea typeface="+mn-ea"/>
                <a:cs typeface="+mn-cs"/>
              </a:rPr>
              <a:t>Validate landing zone modifications against best practices</a:t>
            </a:r>
          </a:p>
        </p:txBody>
      </p:sp>
      <p:sp>
        <p:nvSpPr>
          <p:cNvPr id="14" name="TextBox 13">
            <a:extLst>
              <a:ext uri="{FF2B5EF4-FFF2-40B4-BE49-F238E27FC236}">
                <a16:creationId xmlns:a16="http://schemas.microsoft.com/office/drawing/2014/main" id="{5EE78AB0-035E-423A-9C70-DFD8F6385AC7}"/>
              </a:ext>
            </a:extLst>
          </p:cNvPr>
          <p:cNvSpPr txBox="1"/>
          <p:nvPr/>
        </p:nvSpPr>
        <p:spPr>
          <a:xfrm>
            <a:off x="751785" y="1183079"/>
            <a:ext cx="11271018" cy="83099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The ‘Ready’ module establishes a cloud foundation or adoption target that can provide hosting for any adoption efforts. </a:t>
            </a:r>
          </a:p>
        </p:txBody>
      </p:sp>
      <p:pic>
        <p:nvPicPr>
          <p:cNvPr id="1026" name="Picture 2" descr="1">
            <a:extLst>
              <a:ext uri="{FF2B5EF4-FFF2-40B4-BE49-F238E27FC236}">
                <a16:creationId xmlns:a16="http://schemas.microsoft.com/office/drawing/2014/main" id="{74D6A89E-CCAD-4A47-9D69-67CF43AC9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956" y="2405615"/>
            <a:ext cx="520930" cy="5209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
            <a:extLst>
              <a:ext uri="{FF2B5EF4-FFF2-40B4-BE49-F238E27FC236}">
                <a16:creationId xmlns:a16="http://schemas.microsoft.com/office/drawing/2014/main" id="{0DFEA516-9492-429B-A754-43B46C05E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28" y="2461033"/>
            <a:ext cx="520930" cy="52093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3">
            <a:extLst>
              <a:ext uri="{FF2B5EF4-FFF2-40B4-BE49-F238E27FC236}">
                <a16:creationId xmlns:a16="http://schemas.microsoft.com/office/drawing/2014/main" id="{E2A95A08-B46A-4F56-895B-18A0E9EF4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3440" y="4167444"/>
            <a:ext cx="520930" cy="4862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4">
            <a:extLst>
              <a:ext uri="{FF2B5EF4-FFF2-40B4-BE49-F238E27FC236}">
                <a16:creationId xmlns:a16="http://schemas.microsoft.com/office/drawing/2014/main" id="{E44793C3-902B-404D-9DE1-0763C167A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628" y="4167444"/>
            <a:ext cx="520931" cy="52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57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landing zones</a:t>
            </a:r>
          </a:p>
        </p:txBody>
      </p:sp>
    </p:spTree>
    <p:extLst>
      <p:ext uri="{BB962C8B-B14F-4D97-AF65-F5344CB8AC3E}">
        <p14:creationId xmlns:p14="http://schemas.microsoft.com/office/powerpoint/2010/main" val="1569203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587522" y="899160"/>
            <a:ext cx="11016957" cy="543108"/>
          </a:xfrm>
        </p:spPr>
        <p:txBody>
          <a:bodyPr/>
          <a:lstStyle/>
          <a:p>
            <a:r>
              <a:rPr lang="en-US" sz="3529"/>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675103" y="2403822"/>
            <a:ext cx="4790685" cy="2954655"/>
          </a:xfrm>
        </p:spPr>
        <p:txBody>
          <a:bodyPr/>
          <a:lstStyle/>
          <a:p>
            <a:pPr marL="404735" indent="-404735">
              <a:buClr>
                <a:schemeClr val="accent2"/>
              </a:buClr>
              <a:buFont typeface="Wingdings" panose="05000000000000000000" pitchFamily="2" charset="2"/>
              <a:buChar char=""/>
            </a:pPr>
            <a:r>
              <a:rPr lang="en-US" sz="2400"/>
              <a:t>Aligned to business priorities</a:t>
            </a:r>
          </a:p>
          <a:p>
            <a:pPr marL="404735" indent="-404735">
              <a:buClr>
                <a:schemeClr val="accent2"/>
              </a:buClr>
              <a:buFont typeface="Wingdings" panose="05000000000000000000" pitchFamily="2" charset="2"/>
              <a:buChar char=""/>
            </a:pPr>
            <a:r>
              <a:rPr lang="en-US" sz="2400"/>
              <a:t>Cloud-design considerations</a:t>
            </a:r>
          </a:p>
          <a:p>
            <a:pPr marL="404735" indent="-404735">
              <a:buClr>
                <a:schemeClr val="accent2"/>
              </a:buClr>
              <a:buFont typeface="Wingdings" panose="05000000000000000000" pitchFamily="2" charset="2"/>
              <a:buChar char=""/>
            </a:pPr>
            <a:r>
              <a:rPr lang="en-US" sz="2400"/>
              <a:t>Adapted for cloud operating model</a:t>
            </a:r>
          </a:p>
          <a:p>
            <a:pPr marL="404735" indent="-404735">
              <a:buClr>
                <a:schemeClr val="accent2"/>
              </a:buClr>
              <a:buFont typeface="Wingdings" panose="05000000000000000000" pitchFamily="2" charset="2"/>
              <a:buChar char=""/>
            </a:pPr>
            <a:r>
              <a:rPr lang="en-US" sz="2400"/>
              <a:t>Ready for cloud applications</a:t>
            </a:r>
          </a:p>
          <a:p>
            <a:pPr marL="404735" indent="-404735">
              <a:buClr>
                <a:schemeClr val="accent2"/>
              </a:buClr>
              <a:buFont typeface="Wingdings" panose="05000000000000000000" pitchFamily="2" charset="2"/>
              <a:buChar char=""/>
            </a:pPr>
            <a:r>
              <a:rPr lang="en-US" sz="2400"/>
              <a:t>Adaptable to grow and expand</a:t>
            </a:r>
          </a:p>
          <a:p>
            <a:pPr marL="404735" indent="-404735">
              <a:buClr>
                <a:schemeClr val="accent2"/>
              </a:buClr>
              <a:buFont typeface="Wingdings" panose="05000000000000000000" pitchFamily="2" charset="2"/>
              <a:buChar char=""/>
            </a:pPr>
            <a:r>
              <a:rPr lang="en-US" sz="2400"/>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775408" y="2416132"/>
            <a:ext cx="3280754" cy="29300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pPr>
            <a:r>
              <a:rPr lang="en-US">
                <a:latin typeface="Segoe UI"/>
              </a:rPr>
              <a:t>Agile</a:t>
            </a:r>
          </a:p>
          <a:p>
            <a:pPr marL="0" indent="0" defTabSz="932563">
              <a:buNone/>
            </a:pPr>
            <a:endParaRPr lang="en-US">
              <a:latin typeface="Segoe UI"/>
            </a:endParaRPr>
          </a:p>
          <a:p>
            <a:pPr marL="0" indent="0" defTabSz="932563">
              <a:buNone/>
            </a:pPr>
            <a:r>
              <a:rPr lang="en-US">
                <a:latin typeface="Segoe UI"/>
              </a:rPr>
              <a:t>Cutting-edge innovation</a:t>
            </a:r>
          </a:p>
          <a:p>
            <a:pPr marL="0" indent="0" defTabSz="932563">
              <a:buNone/>
            </a:pPr>
            <a:endParaRPr lang="en-US">
              <a:latin typeface="Segoe UI"/>
            </a:endParaRPr>
          </a:p>
          <a:p>
            <a:pPr marL="0" indent="0" defTabSz="932563">
              <a:buNone/>
            </a:pPr>
            <a:r>
              <a:rPr lang="en-US">
                <a:latin typeface="Segoe UI"/>
              </a:rPr>
              <a:t>Secure</a:t>
            </a:r>
          </a:p>
        </p:txBody>
      </p:sp>
      <p:grpSp>
        <p:nvGrpSpPr>
          <p:cNvPr id="20" name="Group 19">
            <a:extLst>
              <a:ext uri="{FF2B5EF4-FFF2-40B4-BE49-F238E27FC236}">
                <a16:creationId xmlns:a16="http://schemas.microsoft.com/office/drawing/2014/main" id="{A8E534C8-0C70-4CB0-AE73-74127813E306}"/>
              </a:ext>
            </a:extLst>
          </p:cNvPr>
          <p:cNvGrpSpPr/>
          <p:nvPr/>
        </p:nvGrpSpPr>
        <p:grpSpPr>
          <a:xfrm>
            <a:off x="5184908" y="2403822"/>
            <a:ext cx="2703121" cy="2982002"/>
            <a:chOff x="4985230" y="2589261"/>
            <a:chExt cx="2703504" cy="2982425"/>
          </a:xfrm>
          <a:solidFill>
            <a:schemeClr val="accent1"/>
          </a:solidFill>
        </p:grpSpPr>
        <p:pic>
          <p:nvPicPr>
            <p:cNvPr id="17" name="Graphic 16" descr="Back">
              <a:extLst>
                <a:ext uri="{FF2B5EF4-FFF2-40B4-BE49-F238E27FC236}">
                  <a16:creationId xmlns:a16="http://schemas.microsoft.com/office/drawing/2014/main" id="{D3F9E236-24D5-4581-BE33-A2B5C341A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5231" y="2868183"/>
              <a:ext cx="2703503" cy="2703503"/>
            </a:xfrm>
            <a:prstGeom prst="rect">
              <a:avLst/>
            </a:prstGeom>
          </p:spPr>
        </p:pic>
        <p:pic>
          <p:nvPicPr>
            <p:cNvPr id="19" name="Graphic 18" descr="Back">
              <a:extLst>
                <a:ext uri="{FF2B5EF4-FFF2-40B4-BE49-F238E27FC236}">
                  <a16:creationId xmlns:a16="http://schemas.microsoft.com/office/drawing/2014/main" id="{70DC33BE-344D-4FB2-9BE6-12A8C0246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4985230" y="2589261"/>
              <a:ext cx="2703503" cy="2703503"/>
            </a:xfrm>
            <a:prstGeom prst="rect">
              <a:avLst/>
            </a:prstGeom>
          </p:spPr>
        </p:pic>
      </p:grpSp>
      <p:pic>
        <p:nvPicPr>
          <p:cNvPr id="6" name="Graphic 5" descr="Lights On">
            <a:extLst>
              <a:ext uri="{FF2B5EF4-FFF2-40B4-BE49-F238E27FC236}">
                <a16:creationId xmlns:a16="http://schemas.microsoft.com/office/drawing/2014/main" id="{B27CA9CF-E3F2-49AE-AB25-5733DC3D03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3475" y="3445069"/>
            <a:ext cx="914270" cy="914270"/>
          </a:xfrm>
          <a:prstGeom prst="rect">
            <a:avLst/>
          </a:prstGeom>
        </p:spPr>
      </p:pic>
      <p:pic>
        <p:nvPicPr>
          <p:cNvPr id="8" name="Graphic 7" descr="Shield Tick">
            <a:extLst>
              <a:ext uri="{FF2B5EF4-FFF2-40B4-BE49-F238E27FC236}">
                <a16:creationId xmlns:a16="http://schemas.microsoft.com/office/drawing/2014/main" id="{ACBE7895-339F-4501-836D-3C2DBC1916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73475" y="4673462"/>
            <a:ext cx="914270" cy="914270"/>
          </a:xfrm>
          <a:prstGeom prst="rect">
            <a:avLst/>
          </a:prstGeom>
        </p:spPr>
      </p:pic>
      <p:pic>
        <p:nvPicPr>
          <p:cNvPr id="10" name="Graphic 9" descr="Shuffle">
            <a:extLst>
              <a:ext uri="{FF2B5EF4-FFF2-40B4-BE49-F238E27FC236}">
                <a16:creationId xmlns:a16="http://schemas.microsoft.com/office/drawing/2014/main" id="{324195D1-4ED4-4A9A-AF28-903DE98E1D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3475" y="2216677"/>
            <a:ext cx="914270" cy="914270"/>
          </a:xfrm>
          <a:prstGeom prst="rect">
            <a:avLst/>
          </a:prstGeom>
        </p:spPr>
      </p:pic>
    </p:spTree>
    <p:custDataLst>
      <p:tags r:id="rId1"/>
    </p:custDataLst>
    <p:extLst>
      <p:ext uri="{BB962C8B-B14F-4D97-AF65-F5344CB8AC3E}">
        <p14:creationId xmlns:p14="http://schemas.microsoft.com/office/powerpoint/2010/main" val="361461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3"/>
</p:tagLst>
</file>

<file path=ppt/tags/tag2.xml><?xml version="1.0" encoding="utf-8"?>
<p:tagLst xmlns:a="http://schemas.openxmlformats.org/drawingml/2006/main" xmlns:r="http://schemas.openxmlformats.org/officeDocument/2006/relationships" xmlns:p="http://schemas.openxmlformats.org/presentationml/2006/main">
  <p:tag name="TIMING" val="|35.6"/>
</p:tagLst>
</file>

<file path=ppt/tags/tag3.xml><?xml version="1.0" encoding="utf-8"?>
<p:tagLst xmlns:a="http://schemas.openxmlformats.org/drawingml/2006/main" xmlns:r="http://schemas.openxmlformats.org/officeDocument/2006/relationships" xmlns:p="http://schemas.openxmlformats.org/presentationml/2006/main">
  <p:tag name="TIMING" val="|10.3"/>
</p:tagLst>
</file>

<file path=ppt/tags/tag4.xml><?xml version="1.0" encoding="utf-8"?>
<p:tagLst xmlns:a="http://schemas.openxmlformats.org/drawingml/2006/main" xmlns:r="http://schemas.openxmlformats.org/officeDocument/2006/relationships" xmlns:p="http://schemas.openxmlformats.org/presentationml/2006/main">
  <p:tag name="TIMING" val="|13.5|12.7|24.6|20.7|23.3|20.3|19.1|15.1"/>
</p:tagLst>
</file>

<file path=ppt/tags/tag5.xml><?xml version="1.0" encoding="utf-8"?>
<p:tagLst xmlns:a="http://schemas.openxmlformats.org/drawingml/2006/main" xmlns:r="http://schemas.openxmlformats.org/officeDocument/2006/relationships" xmlns:p="http://schemas.openxmlformats.org/presentationml/2006/main">
  <p:tag name="TIMING" val="|1|1|1.4|1.5"/>
</p:tagLst>
</file>

<file path=ppt/tags/tag6.xml><?xml version="1.0" encoding="utf-8"?>
<p:tagLst xmlns:a="http://schemas.openxmlformats.org/drawingml/2006/main" xmlns:r="http://schemas.openxmlformats.org/officeDocument/2006/relationships" xmlns:p="http://schemas.openxmlformats.org/presentationml/2006/main">
  <p:tag name="TIMING" val="|1|1|1.4|1.5"/>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IMING" val="|30.5"/>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Ignite_CAF_Prerecord_Azurelandingzones.potx" id="{94DD5469-0241-4586-A15E-38BAD7F7CA1C}" vid="{43FDB96E-2178-4B86-A372-11CCBF2E2F5C}"/>
    </a:ext>
  </a:extLst>
</a:theme>
</file>

<file path=ppt/theme/theme1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Ignite_CAF_Prerecord_Azurelandingzones.potx" id="{94DD5469-0241-4586-A15E-38BAD7F7CA1C}" vid="{4058FDBA-2B7E-4149-BB4C-CBBDFFA115F8}"/>
    </a:ext>
  </a:extLst>
</a:theme>
</file>

<file path=ppt/theme/theme3.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Ignite_CAF_Prerecord_Azurelandingzones.potx" id="{94DD5469-0241-4586-A15E-38BAD7F7CA1C}" vid="{6AA0A734-2BBF-4205-9820-6DA9684F7A63}"/>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_CAF_Prerecord_Azurelandingzones.potx" id="{94DD5469-0241-4586-A15E-38BAD7F7CA1C}" vid="{FDFE13D4-FFC3-47BD-9B74-62ACED70654E}"/>
    </a:ext>
  </a:extLst>
</a:theme>
</file>

<file path=ppt/theme/theme5.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Ignite_CAF_Prerecord_Azurelandingzones.potx" id="{94DD5469-0241-4586-A15E-38BAD7F7CA1C}" vid="{1CBA54B8-AEA8-485E-A2EE-2BCDAF0E6936}"/>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gnite_CAF_Prerecord_Azurelandingzones.potx" id="{94DD5469-0241-4586-A15E-38BAD7F7CA1C}" vid="{3A4D2AC9-8624-4C8A-B44B-62BB7BBE4A26}"/>
    </a:ext>
  </a:extLst>
</a:theme>
</file>

<file path=ppt/theme/theme7.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_CAF_Prerecord_Azurelandingzones.potx" id="{94DD5469-0241-4586-A15E-38BAD7F7CA1C}" vid="{A2725396-BF34-4D35-9A56-29D34766164F}"/>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Ignite_CAF_Prerecord_Azurelandingzones.potx" id="{94DD5469-0241-4586-A15E-38BAD7F7CA1C}" vid="{E55394DF-E000-44B9-8050-A25C05F2B92C}"/>
    </a:ext>
  </a:extLst>
</a:theme>
</file>

<file path=ppt/theme/theme9.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956BC29ED5D34F84879B9B46DB971E" ma:contentTypeVersion="12" ma:contentTypeDescription="Create a new document." ma:contentTypeScope="" ma:versionID="bc452aae2a672a6e7392cd834b864ecb">
  <xsd:schema xmlns:xsd="http://www.w3.org/2001/XMLSchema" xmlns:xs="http://www.w3.org/2001/XMLSchema" xmlns:p="http://schemas.microsoft.com/office/2006/metadata/properties" xmlns:ns2="bf3e0bf9-5e9d-40df-a134-b6dc151692df" xmlns:ns3="4da13b8d-b859-4231-974a-31012b6d5a9c" targetNamespace="http://schemas.microsoft.com/office/2006/metadata/properties" ma:root="true" ma:fieldsID="8e06bcd8b32af60558fed423c0f34f2f" ns2:_="" ns3:_="">
    <xsd:import namespace="bf3e0bf9-5e9d-40df-a134-b6dc151692df"/>
    <xsd:import namespace="4da13b8d-b859-4231-974a-31012b6d5a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0bf9-5e9d-40df-a134-b6dc151692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a13b8d-b859-4231-974a-31012b6d5a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0d923eac-bfb4-4245-8744-7b25224dfe7c"/>
    <ds:schemaRef ds:uri="ad3ee108-5501-452e-a9d7-d1cad88f95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ABFAF3B-5539-4200-B601-D6E350E8F1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0bf9-5e9d-40df-a134-b6dc151692df"/>
    <ds:schemaRef ds:uri="4da13b8d-b859-4231-974a-31012b6d5a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Ignite_CAF_Prerecord_Azurelandingzones</Template>
  <TotalTime>2452</TotalTime>
  <Words>4925</Words>
  <Application>Microsoft Office PowerPoint</Application>
  <PresentationFormat>Widescreen</PresentationFormat>
  <Paragraphs>529</Paragraphs>
  <Slides>33</Slides>
  <Notes>26</Notes>
  <HiddenSlides>1</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33</vt:i4>
      </vt:variant>
    </vt:vector>
  </HeadingPairs>
  <TitlesOfParts>
    <vt:vector size="58" baseType="lpstr">
      <vt:lpstr>Arial</vt:lpstr>
      <vt:lpstr>Calibri</vt:lpstr>
      <vt:lpstr>Calibri Light</vt:lpstr>
      <vt:lpstr>Consolas</vt:lpstr>
      <vt:lpstr>Segoe</vt:lpstr>
      <vt:lpstr>Segoe </vt:lpstr>
      <vt:lpstr>Segoe Pro Display SemiLight</vt:lpstr>
      <vt:lpstr>Segoe UI</vt:lpstr>
      <vt:lpstr>Segoe UI </vt:lpstr>
      <vt:lpstr>Segoe UI Light</vt:lpstr>
      <vt:lpstr>Segoe UI Semibold</vt:lpstr>
      <vt:lpstr>Segoe UI Semilight</vt:lpstr>
      <vt:lpstr>Wingdings</vt:lpstr>
      <vt:lpstr>Microsoft_Learn_White_Template</vt:lpstr>
      <vt:lpstr> Microsoft_Learn_Light_Gray_Template</vt:lpstr>
      <vt:lpstr> Microsoft_Learn_Black_Template</vt:lpstr>
      <vt:lpstr>Azure 1</vt:lpstr>
      <vt:lpstr>6-51096_Microsoft_Inspire_Black_Template</vt:lpstr>
      <vt:lpstr>1_Office Theme</vt:lpstr>
      <vt:lpstr>1_Azure 1</vt:lpstr>
      <vt:lpstr>6-51096_Microsoft_Inspire_Black_Template</vt:lpstr>
      <vt:lpstr>Dynamics 365</vt:lpstr>
      <vt:lpstr>9-51052_Microsoft_Ready_Template_Light</vt:lpstr>
      <vt:lpstr>2_Office Theme</vt:lpstr>
      <vt:lpstr>9-51120_Microsoft_Ready_Template_Light</vt:lpstr>
      <vt:lpstr>Introduction to Azure landing zones</vt:lpstr>
      <vt:lpstr>Agenda</vt:lpstr>
      <vt:lpstr>Overview: Microsoft Cloud Adoption Framework for Azure</vt:lpstr>
      <vt:lpstr>PowerPoint Presentation</vt:lpstr>
      <vt:lpstr>Microsoft Cloud Adoption Framework for Azure</vt:lpstr>
      <vt:lpstr>PowerPoint Presentation</vt:lpstr>
      <vt:lpstr>Cloud Adoption Framework: Ready</vt:lpstr>
      <vt:lpstr>Azure landing zones</vt:lpstr>
      <vt:lpstr>The value of creating cloud-ready environments</vt:lpstr>
      <vt:lpstr>Azure landing zones</vt:lpstr>
      <vt:lpstr>Azure Landing Zones | Design Areas</vt:lpstr>
      <vt:lpstr>Start with enterprise scale</vt:lpstr>
      <vt:lpstr>Start small &amp; expand</vt:lpstr>
      <vt:lpstr>Refactoring landing zones</vt:lpstr>
      <vt:lpstr>Operating Models</vt:lpstr>
      <vt:lpstr>What are you going to build? Your foundation is created to serve a specific purpose</vt:lpstr>
      <vt:lpstr>Foundations in the cloud</vt:lpstr>
      <vt:lpstr>Your foundation should align to your desire Cloud Operating Model</vt:lpstr>
      <vt:lpstr>Find the closest model to your needs</vt:lpstr>
      <vt:lpstr>Implementation options</vt:lpstr>
      <vt:lpstr>Key Challenges</vt:lpstr>
      <vt:lpstr>Implementation options – Architecture Deployed</vt:lpstr>
      <vt:lpstr>Start small and expand the landing zone</vt:lpstr>
      <vt:lpstr>Enterprise Scale landing zones</vt:lpstr>
      <vt:lpstr>Enterprise-scale Design Principles</vt:lpstr>
      <vt:lpstr>Getting Started: Enterprise scale</vt:lpstr>
      <vt:lpstr>Demo Getting started with Azure landing zones</vt:lpstr>
      <vt:lpstr>Considerations to choose the best landing zone options</vt:lpstr>
      <vt:lpstr>PowerPoint Presentation</vt:lpstr>
      <vt:lpstr>Implementation options – Third-party &amp; Partner options </vt:lpstr>
      <vt:lpstr>Partner landing zone considerations</vt:lpstr>
      <vt:lpstr>Resources</vt:lpstr>
      <vt:lpstr>Deploy cloud-ready environments</vt:lpstr>
    </vt:vector>
  </TitlesOfParts>
  <Manager>&lt;Comms manager&gt;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Enable successful cloud adoption with Azure landing zones</dc:title>
  <dc:subject>Microsoft Learn template</dc:subject>
  <dc:creator>Brian Blanchard (AZURE PNP)</dc:creator>
  <cp:keywords>Ignite</cp:keywords>
  <cp:lastModifiedBy>Jonathan Vella</cp:lastModifiedBy>
  <cp:revision>3</cp:revision>
  <dcterms:created xsi:type="dcterms:W3CDTF">2020-08-31T19:45:04Z</dcterms:created>
  <dcterms:modified xsi:type="dcterms:W3CDTF">2022-04-05T12:57:18Z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2020-08-13T23:32:11Z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73d00fdc-e389-46bc-b1ba-8d47869790bb</vt:lpwstr>
  </property>
  <property fmtid="{D5CDD505-2E9C-101B-9397-08002B2CF9AE}" pid="8" name="MSIP_Label_f42aa342-8706-4288-bd11-ebb85995028c_ContentBits">
    <vt:lpwstr>0</vt:lpwstr>
  </property>
  <property fmtid="{D5CDD505-2E9C-101B-9397-08002B2CF9AE}" pid="9" name="ContentTypeId">
    <vt:lpwstr>0x010100B9956BC29ED5D34F84879B9B46DB971E</vt:lpwstr>
  </property>
</Properties>
</file>